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91" r:id="rId2"/>
    <p:sldId id="362" r:id="rId3"/>
    <p:sldId id="418" r:id="rId4"/>
    <p:sldId id="401" r:id="rId5"/>
    <p:sldId id="402" r:id="rId6"/>
    <p:sldId id="390" r:id="rId7"/>
    <p:sldId id="388" r:id="rId8"/>
    <p:sldId id="343" r:id="rId9"/>
    <p:sldId id="344" r:id="rId10"/>
    <p:sldId id="368" r:id="rId11"/>
    <p:sldId id="370" r:id="rId12"/>
    <p:sldId id="345" r:id="rId13"/>
    <p:sldId id="346" r:id="rId14"/>
    <p:sldId id="411" r:id="rId15"/>
    <p:sldId id="412" r:id="rId16"/>
    <p:sldId id="364" r:id="rId17"/>
    <p:sldId id="347" r:id="rId18"/>
    <p:sldId id="348" r:id="rId19"/>
    <p:sldId id="372" r:id="rId20"/>
    <p:sldId id="371" r:id="rId21"/>
    <p:sldId id="351" r:id="rId22"/>
    <p:sldId id="352" r:id="rId23"/>
    <p:sldId id="353" r:id="rId24"/>
    <p:sldId id="354" r:id="rId25"/>
    <p:sldId id="355" r:id="rId26"/>
    <p:sldId id="356" r:id="rId27"/>
    <p:sldId id="357" r:id="rId28"/>
    <p:sldId id="358" r:id="rId29"/>
    <p:sldId id="359" r:id="rId30"/>
    <p:sldId id="416" r:id="rId31"/>
    <p:sldId id="417" r:id="rId32"/>
    <p:sldId id="403" r:id="rId33"/>
    <p:sldId id="404" r:id="rId34"/>
    <p:sldId id="405" r:id="rId35"/>
    <p:sldId id="406" r:id="rId36"/>
    <p:sldId id="407" r:id="rId37"/>
    <p:sldId id="409" r:id="rId38"/>
    <p:sldId id="410" r:id="rId39"/>
    <p:sldId id="413" r:id="rId40"/>
    <p:sldId id="414" r:id="rId41"/>
    <p:sldId id="415" r:id="rId42"/>
    <p:sldId id="380" r:id="rId43"/>
    <p:sldId id="381" r:id="rId44"/>
    <p:sldId id="382" r:id="rId45"/>
    <p:sldId id="384" r:id="rId46"/>
    <p:sldId id="386" r:id="rId47"/>
    <p:sldId id="375" r:id="rId48"/>
    <p:sldId id="373" r:id="rId49"/>
    <p:sldId id="387" r:id="rId50"/>
    <p:sldId id="374" r:id="rId51"/>
    <p:sldId id="339" r:id="rId52"/>
    <p:sldId id="282"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ldridge"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271" autoAdjust="0"/>
  </p:normalViewPr>
  <p:slideViewPr>
    <p:cSldViewPr>
      <p:cViewPr>
        <p:scale>
          <a:sx n="100" d="100"/>
          <a:sy n="100" d="100"/>
        </p:scale>
        <p:origin x="-896" y="-584"/>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commentAuthors" Target="commentAuthors.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D891B5-B4CB-48C6-A020-0008B7283E04}" type="doc">
      <dgm:prSet loTypeId="urn:microsoft.com/office/officeart/2005/8/layout/hProcess4" loCatId="process" qsTypeId="urn:microsoft.com/office/officeart/2005/8/quickstyle/simple1" qsCatId="simple" csTypeId="urn:microsoft.com/office/officeart/2005/8/colors/colorful2" csCatId="colorful" phldr="1"/>
      <dgm:spPr/>
      <dgm:t>
        <a:bodyPr/>
        <a:lstStyle/>
        <a:p>
          <a:endParaRPr lang="en-US"/>
        </a:p>
      </dgm:t>
    </dgm:pt>
    <dgm:pt modelId="{82A78FC3-A50B-4060-B179-7BA9A00F39B2}">
      <dgm:prSet phldrT="[Text]"/>
      <dgm:spPr/>
      <dgm:t>
        <a:bodyPr/>
        <a:lstStyle/>
        <a:p>
          <a:r>
            <a:rPr lang="en-US" dirty="0" smtClean="0"/>
            <a:t>Request</a:t>
          </a:r>
          <a:endParaRPr lang="en-US" dirty="0"/>
        </a:p>
      </dgm:t>
    </dgm:pt>
    <dgm:pt modelId="{91AD1B70-B065-4D22-BCB8-EB51A36BA12D}" type="parTrans" cxnId="{89B28E1F-2AF2-42EE-AD05-73C30DF4D067}">
      <dgm:prSet/>
      <dgm:spPr/>
      <dgm:t>
        <a:bodyPr/>
        <a:lstStyle/>
        <a:p>
          <a:endParaRPr lang="en-US"/>
        </a:p>
      </dgm:t>
    </dgm:pt>
    <dgm:pt modelId="{872CAD33-0972-4D6F-8973-90689E089BE9}" type="sibTrans" cxnId="{89B28E1F-2AF2-42EE-AD05-73C30DF4D067}">
      <dgm:prSet/>
      <dgm:spPr/>
      <dgm:t>
        <a:bodyPr/>
        <a:lstStyle/>
        <a:p>
          <a:endParaRPr lang="en-US"/>
        </a:p>
      </dgm:t>
    </dgm:pt>
    <dgm:pt modelId="{DCDEC3EF-07DB-4A67-876E-DCCCBCF5984D}">
      <dgm:prSet phldrT="[Text]"/>
      <dgm:spPr/>
      <dgm:t>
        <a:bodyPr/>
        <a:lstStyle/>
        <a:p>
          <a:r>
            <a:rPr lang="en-US" dirty="0" smtClean="0"/>
            <a:t>Processing</a:t>
          </a:r>
          <a:endParaRPr lang="en-US" dirty="0"/>
        </a:p>
      </dgm:t>
    </dgm:pt>
    <dgm:pt modelId="{9409993C-E1B0-408E-943F-A7AE12DCDDC0}" type="parTrans" cxnId="{569FB11B-DD9A-4593-AF7B-E5306C3DD096}">
      <dgm:prSet/>
      <dgm:spPr/>
      <dgm:t>
        <a:bodyPr/>
        <a:lstStyle/>
        <a:p>
          <a:endParaRPr lang="en-US"/>
        </a:p>
      </dgm:t>
    </dgm:pt>
    <dgm:pt modelId="{3D27DFF5-46EB-4D89-9809-904183F155EC}" type="sibTrans" cxnId="{569FB11B-DD9A-4593-AF7B-E5306C3DD096}">
      <dgm:prSet/>
      <dgm:spPr>
        <a:solidFill>
          <a:schemeClr val="bg2">
            <a:lumMod val="75000"/>
          </a:schemeClr>
        </a:solidFill>
        <a:ln>
          <a:noFill/>
        </a:ln>
      </dgm:spPr>
      <dgm:t>
        <a:bodyPr/>
        <a:lstStyle/>
        <a:p>
          <a:endParaRPr lang="en-US"/>
        </a:p>
      </dgm:t>
    </dgm:pt>
    <dgm:pt modelId="{BC25CEC2-7C46-40FF-89B1-DF9952624DC9}">
      <dgm:prSet phldrT="[Text]" custT="1"/>
      <dgm:spPr/>
      <dgm:t>
        <a:bodyPr/>
        <a:lstStyle/>
        <a:p>
          <a:r>
            <a:rPr lang="en-US" sz="1050" u="sng" dirty="0" smtClean="0"/>
            <a:t>On Request:</a:t>
          </a:r>
          <a:endParaRPr lang="en-US" sz="1050" dirty="0"/>
        </a:p>
      </dgm:t>
    </dgm:pt>
    <dgm:pt modelId="{17E5D904-A071-4FCF-8810-D4104BDBD68D}" type="parTrans" cxnId="{7AA8FDCA-8CDB-4BAC-BDA7-2CA614739B38}">
      <dgm:prSet/>
      <dgm:spPr/>
      <dgm:t>
        <a:bodyPr/>
        <a:lstStyle/>
        <a:p>
          <a:endParaRPr lang="en-US"/>
        </a:p>
      </dgm:t>
    </dgm:pt>
    <dgm:pt modelId="{A83217D3-B99D-45AB-9E79-66B1F059DCA0}" type="sibTrans" cxnId="{7AA8FDCA-8CDB-4BAC-BDA7-2CA614739B38}">
      <dgm:prSet/>
      <dgm:spPr/>
      <dgm:t>
        <a:bodyPr/>
        <a:lstStyle/>
        <a:p>
          <a:endParaRPr lang="en-US"/>
        </a:p>
      </dgm:t>
    </dgm:pt>
    <dgm:pt modelId="{3C9D0B75-A33D-4C05-A65C-EF76BE44FD26}">
      <dgm:prSet phldrT="[Text]"/>
      <dgm:spPr>
        <a:solidFill>
          <a:srgbClr val="FFC000"/>
        </a:solidFill>
      </dgm:spPr>
      <dgm:t>
        <a:bodyPr/>
        <a:lstStyle/>
        <a:p>
          <a:r>
            <a:rPr lang="en-US" dirty="0" smtClean="0"/>
            <a:t>Response</a:t>
          </a:r>
          <a:endParaRPr lang="en-US" dirty="0"/>
        </a:p>
      </dgm:t>
    </dgm:pt>
    <dgm:pt modelId="{0F2350CE-C19E-426A-8889-74D6AC06E68B}" type="parTrans" cxnId="{2FCB8BB8-8B12-4763-B6F3-D8C2FA32B985}">
      <dgm:prSet/>
      <dgm:spPr/>
      <dgm:t>
        <a:bodyPr/>
        <a:lstStyle/>
        <a:p>
          <a:endParaRPr lang="en-US"/>
        </a:p>
      </dgm:t>
    </dgm:pt>
    <dgm:pt modelId="{6EC3867A-4771-4D2E-972C-F4DFABB17E11}" type="sibTrans" cxnId="{2FCB8BB8-8B12-4763-B6F3-D8C2FA32B985}">
      <dgm:prSet/>
      <dgm:spPr/>
      <dgm:t>
        <a:bodyPr/>
        <a:lstStyle/>
        <a:p>
          <a:endParaRPr lang="en-US"/>
        </a:p>
      </dgm:t>
    </dgm:pt>
    <dgm:pt modelId="{3C4A47EA-DA7B-46CD-A073-46A9CCB37163}">
      <dgm:prSet phldrT="[Text]" custT="1"/>
      <dgm:spPr>
        <a:ln>
          <a:solidFill>
            <a:srgbClr val="FFC000"/>
          </a:solidFill>
        </a:ln>
      </dgm:spPr>
      <dgm:t>
        <a:bodyPr/>
        <a:lstStyle/>
        <a:p>
          <a:r>
            <a:rPr lang="en-US" sz="1100" dirty="0" smtClean="0"/>
            <a:t>Request Arrives at server (possibly modified)</a:t>
          </a:r>
          <a:endParaRPr lang="en-US" sz="1100" dirty="0"/>
        </a:p>
      </dgm:t>
    </dgm:pt>
    <dgm:pt modelId="{09716B9A-B30C-4D94-8C70-A7896FD2D361}" type="parTrans" cxnId="{6B0743BE-ED7A-48BA-8EFA-A54B49757118}">
      <dgm:prSet/>
      <dgm:spPr/>
      <dgm:t>
        <a:bodyPr/>
        <a:lstStyle/>
        <a:p>
          <a:endParaRPr lang="en-US"/>
        </a:p>
      </dgm:t>
    </dgm:pt>
    <dgm:pt modelId="{D16309D8-6258-4B13-9854-73F8B418B82B}" type="sibTrans" cxnId="{6B0743BE-ED7A-48BA-8EFA-A54B49757118}">
      <dgm:prSet/>
      <dgm:spPr/>
      <dgm:t>
        <a:bodyPr/>
        <a:lstStyle/>
        <a:p>
          <a:endParaRPr lang="en-US"/>
        </a:p>
      </dgm:t>
    </dgm:pt>
    <dgm:pt modelId="{07CCEC29-3317-41A4-9698-201617FDF66A}">
      <dgm:prSet phldrT="[Text]" custT="1"/>
      <dgm:spPr/>
      <dgm:t>
        <a:bodyPr/>
        <a:lstStyle/>
        <a:p>
          <a:r>
            <a:rPr lang="en-US" sz="1100" dirty="0" smtClean="0"/>
            <a:t>Session Begins</a:t>
          </a:r>
          <a:endParaRPr lang="en-US" sz="1100" dirty="0"/>
        </a:p>
      </dgm:t>
    </dgm:pt>
    <dgm:pt modelId="{5354AC79-9654-4C93-AB37-52F83DB849B3}" type="parTrans" cxnId="{BA5D9E81-7833-4D80-B266-7D0EA071EAF6}">
      <dgm:prSet/>
      <dgm:spPr/>
      <dgm:t>
        <a:bodyPr/>
        <a:lstStyle/>
        <a:p>
          <a:endParaRPr lang="en-US"/>
        </a:p>
      </dgm:t>
    </dgm:pt>
    <dgm:pt modelId="{3E3D258B-6CB3-4CBA-AAF1-F7C9E306E452}" type="sibTrans" cxnId="{BA5D9E81-7833-4D80-B266-7D0EA071EAF6}">
      <dgm:prSet/>
      <dgm:spPr/>
      <dgm:t>
        <a:bodyPr/>
        <a:lstStyle/>
        <a:p>
          <a:endParaRPr lang="en-US"/>
        </a:p>
      </dgm:t>
    </dgm:pt>
    <dgm:pt modelId="{1BE31FB4-6A40-4F15-A4B8-C2C2751E74F1}">
      <dgm:prSet phldrT="[Text]" custT="1"/>
      <dgm:spPr/>
      <dgm:t>
        <a:bodyPr/>
        <a:lstStyle/>
        <a:p>
          <a:r>
            <a:rPr lang="en-US" sz="1050" dirty="0" smtClean="0"/>
            <a:t>iRules Request Events Executed</a:t>
          </a:r>
          <a:endParaRPr lang="en-US" sz="1050" dirty="0"/>
        </a:p>
      </dgm:t>
    </dgm:pt>
    <dgm:pt modelId="{9F8E8458-E0EA-438A-BC13-7F8D44D54037}" type="parTrans" cxnId="{758C94D1-45DA-432D-A5EA-6230A700442A}">
      <dgm:prSet/>
      <dgm:spPr/>
      <dgm:t>
        <a:bodyPr/>
        <a:lstStyle/>
        <a:p>
          <a:endParaRPr lang="en-US"/>
        </a:p>
      </dgm:t>
    </dgm:pt>
    <dgm:pt modelId="{A3BAD283-272C-49C6-B320-2E9AD1207256}" type="sibTrans" cxnId="{758C94D1-45DA-432D-A5EA-6230A700442A}">
      <dgm:prSet/>
      <dgm:spPr/>
      <dgm:t>
        <a:bodyPr/>
        <a:lstStyle/>
        <a:p>
          <a:endParaRPr lang="en-US"/>
        </a:p>
      </dgm:t>
    </dgm:pt>
    <dgm:pt modelId="{64FBFB6D-D6C1-49F4-8299-D4A401367796}">
      <dgm:prSet phldrT="[Text]" custT="1"/>
      <dgm:spPr>
        <a:ln>
          <a:solidFill>
            <a:srgbClr val="FFC000"/>
          </a:solidFill>
        </a:ln>
      </dgm:spPr>
      <dgm:t>
        <a:bodyPr/>
        <a:lstStyle/>
        <a:p>
          <a:r>
            <a:rPr lang="en-US" sz="1100" dirty="0" smtClean="0"/>
            <a:t>Server Processes as needed</a:t>
          </a:r>
          <a:endParaRPr lang="en-US" sz="1100" dirty="0"/>
        </a:p>
      </dgm:t>
    </dgm:pt>
    <dgm:pt modelId="{4486BCD8-663F-4DBB-A832-B73E32AABF04}" type="parTrans" cxnId="{A9760DCA-2DAC-4C13-A197-82F08A3B8EF2}">
      <dgm:prSet/>
      <dgm:spPr/>
      <dgm:t>
        <a:bodyPr/>
        <a:lstStyle/>
        <a:p>
          <a:endParaRPr lang="en-US"/>
        </a:p>
      </dgm:t>
    </dgm:pt>
    <dgm:pt modelId="{5238F14C-54C4-41FB-BDDD-240FA7E6753D}" type="sibTrans" cxnId="{A9760DCA-2DAC-4C13-A197-82F08A3B8EF2}">
      <dgm:prSet/>
      <dgm:spPr/>
      <dgm:t>
        <a:bodyPr/>
        <a:lstStyle/>
        <a:p>
          <a:endParaRPr lang="en-US"/>
        </a:p>
      </dgm:t>
    </dgm:pt>
    <dgm:pt modelId="{0D643A76-14C6-4948-BC36-8777B0B17885}">
      <dgm:prSet phldrT="[Text]" custT="1"/>
      <dgm:spPr>
        <a:ln>
          <a:solidFill>
            <a:srgbClr val="FFC000"/>
          </a:solidFill>
        </a:ln>
      </dgm:spPr>
      <dgm:t>
        <a:bodyPr/>
        <a:lstStyle/>
        <a:p>
          <a:r>
            <a:rPr lang="en-US" sz="1100" dirty="0" smtClean="0"/>
            <a:t>Response data is sent to client</a:t>
          </a:r>
          <a:endParaRPr lang="en-US" sz="1100" dirty="0"/>
        </a:p>
      </dgm:t>
    </dgm:pt>
    <dgm:pt modelId="{013418B2-018C-413A-9AA5-DB8E9B9D2F89}" type="parTrans" cxnId="{AB02E349-0A89-422A-82CD-A6BD8131A8A1}">
      <dgm:prSet/>
      <dgm:spPr/>
      <dgm:t>
        <a:bodyPr/>
        <a:lstStyle/>
        <a:p>
          <a:endParaRPr lang="en-US"/>
        </a:p>
      </dgm:t>
    </dgm:pt>
    <dgm:pt modelId="{0A5ED134-5876-400D-8928-A5D9982F5450}" type="sibTrans" cxnId="{AB02E349-0A89-422A-82CD-A6BD8131A8A1}">
      <dgm:prSet/>
      <dgm:spPr/>
      <dgm:t>
        <a:bodyPr/>
        <a:lstStyle/>
        <a:p>
          <a:endParaRPr lang="en-US"/>
        </a:p>
      </dgm:t>
    </dgm:pt>
    <dgm:pt modelId="{FC7C6CA8-8E4E-4F60-8217-C8C6ABF6DD5E}">
      <dgm:prSet phldrT="[Text]" custT="1"/>
      <dgm:spPr/>
      <dgm:t>
        <a:bodyPr/>
        <a:lstStyle/>
        <a:p>
          <a:r>
            <a:rPr lang="en-US" sz="1050" dirty="0" smtClean="0"/>
            <a:t>Request info Processed, modifications made,  persistence applied, etc.</a:t>
          </a:r>
          <a:endParaRPr lang="en-US" sz="1050" dirty="0"/>
        </a:p>
      </dgm:t>
    </dgm:pt>
    <dgm:pt modelId="{6C1CF268-3799-4BFB-9B21-D520320142FA}" type="parTrans" cxnId="{D36A396F-C3C7-4883-AD8E-50732FA1AF41}">
      <dgm:prSet/>
      <dgm:spPr/>
      <dgm:t>
        <a:bodyPr/>
        <a:lstStyle/>
        <a:p>
          <a:endParaRPr lang="en-US"/>
        </a:p>
      </dgm:t>
    </dgm:pt>
    <dgm:pt modelId="{937F6871-583D-486A-A4FE-C50D3A500719}" type="sibTrans" cxnId="{D36A396F-C3C7-4883-AD8E-50732FA1AF41}">
      <dgm:prSet/>
      <dgm:spPr/>
      <dgm:t>
        <a:bodyPr/>
        <a:lstStyle/>
        <a:p>
          <a:endParaRPr lang="en-US"/>
        </a:p>
      </dgm:t>
    </dgm:pt>
    <dgm:pt modelId="{BB2FDC0E-1C2A-4FFE-ABAB-FB28733D0F21}">
      <dgm:prSet phldrT="[Text]" custT="1"/>
      <dgm:spPr/>
      <dgm:t>
        <a:bodyPr/>
        <a:lstStyle/>
        <a:p>
          <a:r>
            <a:rPr lang="en-US" sz="1100" dirty="0" smtClean="0"/>
            <a:t>User Requests Data</a:t>
          </a:r>
          <a:endParaRPr lang="en-US" sz="1100" dirty="0"/>
        </a:p>
      </dgm:t>
    </dgm:pt>
    <dgm:pt modelId="{81DE1C27-232C-46F4-B260-FB5673FB1606}" type="parTrans" cxnId="{20FB96D1-0AD7-4619-8B4F-501B5102ECB6}">
      <dgm:prSet/>
      <dgm:spPr/>
      <dgm:t>
        <a:bodyPr/>
        <a:lstStyle/>
        <a:p>
          <a:endParaRPr lang="en-US"/>
        </a:p>
      </dgm:t>
    </dgm:pt>
    <dgm:pt modelId="{F5B2A8F3-8FB3-40B4-B7DE-B093814E4BC3}" type="sibTrans" cxnId="{20FB96D1-0AD7-4619-8B4F-501B5102ECB6}">
      <dgm:prSet/>
      <dgm:spPr/>
      <dgm:t>
        <a:bodyPr/>
        <a:lstStyle/>
        <a:p>
          <a:endParaRPr lang="en-US"/>
        </a:p>
      </dgm:t>
    </dgm:pt>
    <dgm:pt modelId="{172B75FC-135A-4C55-A077-FF1DBDF10F11}">
      <dgm:prSet phldrT="[Text]" custT="1"/>
      <dgm:spPr/>
      <dgm:t>
        <a:bodyPr/>
        <a:lstStyle/>
        <a:p>
          <a:r>
            <a:rPr lang="en-US" sz="1100" dirty="0" smtClean="0"/>
            <a:t>Client’s connection is established</a:t>
          </a:r>
          <a:endParaRPr lang="en-US" sz="1100" dirty="0"/>
        </a:p>
      </dgm:t>
    </dgm:pt>
    <dgm:pt modelId="{9E72D876-D516-46F8-AF2B-D07BFD7F4FD8}" type="parTrans" cxnId="{71CBEB26-4805-4145-85D1-AD906AB16548}">
      <dgm:prSet/>
      <dgm:spPr/>
      <dgm:t>
        <a:bodyPr/>
        <a:lstStyle/>
        <a:p>
          <a:endParaRPr lang="en-US"/>
        </a:p>
      </dgm:t>
    </dgm:pt>
    <dgm:pt modelId="{77697C1E-0D72-4361-A996-07282523EC8E}" type="sibTrans" cxnId="{71CBEB26-4805-4145-85D1-AD906AB16548}">
      <dgm:prSet/>
      <dgm:spPr/>
      <dgm:t>
        <a:bodyPr/>
        <a:lstStyle/>
        <a:p>
          <a:endParaRPr lang="en-US"/>
        </a:p>
      </dgm:t>
    </dgm:pt>
    <dgm:pt modelId="{ADCC81C2-4717-4837-BCEE-D88203B9306E}">
      <dgm:prSet phldrT="[Text]" custT="1"/>
      <dgm:spPr/>
      <dgm:t>
        <a:bodyPr/>
        <a:lstStyle/>
        <a:p>
          <a:r>
            <a:rPr lang="en-US" sz="1100" dirty="0" smtClean="0"/>
            <a:t>Request data passed to “server”</a:t>
          </a:r>
          <a:endParaRPr lang="en-US" sz="1100" dirty="0"/>
        </a:p>
      </dgm:t>
    </dgm:pt>
    <dgm:pt modelId="{30CB0B2D-E48C-4EE6-8B97-1E192B2DCECD}" type="parTrans" cxnId="{03A755C5-C00A-4713-B461-D4DEA469D224}">
      <dgm:prSet/>
      <dgm:spPr/>
      <dgm:t>
        <a:bodyPr/>
        <a:lstStyle/>
        <a:p>
          <a:endParaRPr lang="en-US"/>
        </a:p>
      </dgm:t>
    </dgm:pt>
    <dgm:pt modelId="{1FF16EFD-8947-4EED-85B3-2D2751EB94A9}" type="sibTrans" cxnId="{03A755C5-C00A-4713-B461-D4DEA469D224}">
      <dgm:prSet/>
      <dgm:spPr/>
      <dgm:t>
        <a:bodyPr/>
        <a:lstStyle/>
        <a:p>
          <a:endParaRPr lang="en-US"/>
        </a:p>
      </dgm:t>
    </dgm:pt>
    <dgm:pt modelId="{0206FEAD-CCED-4DCA-B625-27AEADD2EB70}">
      <dgm:prSet phldrT="[Text]" custT="1"/>
      <dgm:spPr/>
      <dgm:t>
        <a:bodyPr/>
        <a:lstStyle/>
        <a:p>
          <a:r>
            <a:rPr lang="en-US" sz="1050" dirty="0" smtClean="0"/>
            <a:t>Virtual Server Processes Request</a:t>
          </a:r>
          <a:endParaRPr lang="en-US" sz="1050" dirty="0"/>
        </a:p>
      </dgm:t>
    </dgm:pt>
    <dgm:pt modelId="{948BCC84-0CAF-42AB-B7EF-826B3FEAAD92}" type="parTrans" cxnId="{81AE7D43-5D68-46BF-A1B3-40710C03C82C}">
      <dgm:prSet/>
      <dgm:spPr/>
      <dgm:t>
        <a:bodyPr/>
        <a:lstStyle/>
        <a:p>
          <a:endParaRPr lang="en-US"/>
        </a:p>
      </dgm:t>
    </dgm:pt>
    <dgm:pt modelId="{1AEEBC6D-2BA1-4057-B335-899C473EEC13}" type="sibTrans" cxnId="{81AE7D43-5D68-46BF-A1B3-40710C03C82C}">
      <dgm:prSet/>
      <dgm:spPr/>
      <dgm:t>
        <a:bodyPr/>
        <a:lstStyle/>
        <a:p>
          <a:endParaRPr lang="en-US"/>
        </a:p>
      </dgm:t>
    </dgm:pt>
    <dgm:pt modelId="{3F2F958A-B551-4C23-ACBE-82EB6E00ECDC}">
      <dgm:prSet phldrT="[Text]"/>
      <dgm:spPr/>
      <dgm:t>
        <a:bodyPr/>
        <a:lstStyle/>
        <a:p>
          <a:endParaRPr lang="en-US" sz="1000" dirty="0"/>
        </a:p>
      </dgm:t>
    </dgm:pt>
    <dgm:pt modelId="{6F640B43-9BC0-4D86-99EB-43A8C68DD468}" type="parTrans" cxnId="{6DF86DDA-D9FD-4A18-9C59-5279B9F4F99F}">
      <dgm:prSet/>
      <dgm:spPr/>
      <dgm:t>
        <a:bodyPr/>
        <a:lstStyle/>
        <a:p>
          <a:endParaRPr lang="en-US"/>
        </a:p>
      </dgm:t>
    </dgm:pt>
    <dgm:pt modelId="{7C552B1A-76CD-448A-B667-449AE75B46CA}" type="sibTrans" cxnId="{6DF86DDA-D9FD-4A18-9C59-5279B9F4F99F}">
      <dgm:prSet/>
      <dgm:spPr/>
      <dgm:t>
        <a:bodyPr/>
        <a:lstStyle/>
        <a:p>
          <a:endParaRPr lang="en-US"/>
        </a:p>
      </dgm:t>
    </dgm:pt>
    <dgm:pt modelId="{FC32B73D-543B-400B-BF0B-6B13467A1F19}">
      <dgm:prSet phldrT="[Text]" custT="1"/>
      <dgm:spPr/>
      <dgm:t>
        <a:bodyPr/>
        <a:lstStyle/>
        <a:p>
          <a:r>
            <a:rPr lang="en-US" sz="1050" u="sng" dirty="0" smtClean="0"/>
            <a:t>On Response:</a:t>
          </a:r>
          <a:endParaRPr lang="en-US" sz="1050" u="sng" dirty="0"/>
        </a:p>
      </dgm:t>
    </dgm:pt>
    <dgm:pt modelId="{5C82DB37-19E1-4C0C-BB18-2B139686C1B0}" type="parTrans" cxnId="{425A9627-6F0D-4833-8223-F6C03534DCBF}">
      <dgm:prSet/>
      <dgm:spPr/>
      <dgm:t>
        <a:bodyPr/>
        <a:lstStyle/>
        <a:p>
          <a:endParaRPr lang="en-US"/>
        </a:p>
      </dgm:t>
    </dgm:pt>
    <dgm:pt modelId="{C785DE45-AF05-40DF-A8BB-B711FF2176D8}" type="sibTrans" cxnId="{425A9627-6F0D-4833-8223-F6C03534DCBF}">
      <dgm:prSet/>
      <dgm:spPr/>
      <dgm:t>
        <a:bodyPr/>
        <a:lstStyle/>
        <a:p>
          <a:endParaRPr lang="en-US"/>
        </a:p>
      </dgm:t>
    </dgm:pt>
    <dgm:pt modelId="{6CB888AD-853D-47F7-9542-33CAC1D4DC8F}">
      <dgm:prSet phldrT="[Text]" custT="1"/>
      <dgm:spPr/>
      <dgm:t>
        <a:bodyPr/>
        <a:lstStyle/>
        <a:p>
          <a:r>
            <a:rPr lang="en-US" sz="1050" u="none" dirty="0" smtClean="0"/>
            <a:t>iRule Response Events Executed</a:t>
          </a:r>
          <a:endParaRPr lang="en-US" sz="1050" u="none" dirty="0"/>
        </a:p>
      </dgm:t>
    </dgm:pt>
    <dgm:pt modelId="{E7DF4B4A-2DC5-4C4E-B0D1-F560E860AE99}" type="parTrans" cxnId="{11C82B77-6979-44D3-8C97-56E344C349C5}">
      <dgm:prSet/>
      <dgm:spPr/>
      <dgm:t>
        <a:bodyPr/>
        <a:lstStyle/>
        <a:p>
          <a:endParaRPr lang="en-US"/>
        </a:p>
      </dgm:t>
    </dgm:pt>
    <dgm:pt modelId="{5C89D988-6A81-4D27-939C-ED488E2D32F8}" type="sibTrans" cxnId="{11C82B77-6979-44D3-8C97-56E344C349C5}">
      <dgm:prSet/>
      <dgm:spPr/>
      <dgm:t>
        <a:bodyPr/>
        <a:lstStyle/>
        <a:p>
          <a:endParaRPr lang="en-US"/>
        </a:p>
      </dgm:t>
    </dgm:pt>
    <dgm:pt modelId="{F146EA00-1A04-47AE-8794-4A449A852AD7}">
      <dgm:prSet phldrT="[Text]" custT="1"/>
      <dgm:spPr/>
      <dgm:t>
        <a:bodyPr/>
        <a:lstStyle/>
        <a:p>
          <a:r>
            <a:rPr lang="en-US" sz="1050" u="none" dirty="0" smtClean="0"/>
            <a:t>Response Data Processed</a:t>
          </a:r>
          <a:endParaRPr lang="en-US" sz="1050" u="none" dirty="0"/>
        </a:p>
      </dgm:t>
    </dgm:pt>
    <dgm:pt modelId="{115EBF8C-B704-4917-A8D9-F8C06FCA0599}" type="parTrans" cxnId="{211FFDC2-96DB-4025-9454-4AF3EDBB9E0A}">
      <dgm:prSet/>
      <dgm:spPr/>
      <dgm:t>
        <a:bodyPr/>
        <a:lstStyle/>
        <a:p>
          <a:endParaRPr lang="en-US"/>
        </a:p>
      </dgm:t>
    </dgm:pt>
    <dgm:pt modelId="{486F1FFB-1001-4144-80AB-A01AE5EAA229}" type="sibTrans" cxnId="{211FFDC2-96DB-4025-9454-4AF3EDBB9E0A}">
      <dgm:prSet/>
      <dgm:spPr/>
      <dgm:t>
        <a:bodyPr/>
        <a:lstStyle/>
        <a:p>
          <a:endParaRPr lang="en-US"/>
        </a:p>
      </dgm:t>
    </dgm:pt>
    <dgm:pt modelId="{83D1BC3D-7286-4D7D-82E2-19FF2A21AB12}">
      <dgm:prSet phldrT="[Text]" custT="1"/>
      <dgm:spPr/>
      <dgm:t>
        <a:bodyPr/>
        <a:lstStyle/>
        <a:p>
          <a:r>
            <a:rPr lang="en-US" sz="1050" u="none" dirty="0" smtClean="0"/>
            <a:t>Response sent to client</a:t>
          </a:r>
          <a:endParaRPr lang="en-US" sz="1050" u="none" dirty="0"/>
        </a:p>
      </dgm:t>
    </dgm:pt>
    <dgm:pt modelId="{924641C8-3BE0-4E88-A7EF-61CB59D5111D}" type="parTrans" cxnId="{69B0AF7A-68DA-4239-BB0C-BF616FAEE49B}">
      <dgm:prSet/>
      <dgm:spPr/>
      <dgm:t>
        <a:bodyPr/>
        <a:lstStyle/>
        <a:p>
          <a:endParaRPr lang="en-US"/>
        </a:p>
      </dgm:t>
    </dgm:pt>
    <dgm:pt modelId="{6997AB57-B33E-4216-8035-96734B1599E8}" type="sibTrans" cxnId="{69B0AF7A-68DA-4239-BB0C-BF616FAEE49B}">
      <dgm:prSet/>
      <dgm:spPr/>
      <dgm:t>
        <a:bodyPr/>
        <a:lstStyle/>
        <a:p>
          <a:endParaRPr lang="en-US"/>
        </a:p>
      </dgm:t>
    </dgm:pt>
    <dgm:pt modelId="{BFBB7B5F-7D60-4573-B3E0-60C602783AA1}" type="pres">
      <dgm:prSet presAssocID="{DAD891B5-B4CB-48C6-A020-0008B7283E04}" presName="Name0" presStyleCnt="0">
        <dgm:presLayoutVars>
          <dgm:dir/>
          <dgm:animLvl val="lvl"/>
          <dgm:resizeHandles val="exact"/>
        </dgm:presLayoutVars>
      </dgm:prSet>
      <dgm:spPr/>
      <dgm:t>
        <a:bodyPr/>
        <a:lstStyle/>
        <a:p>
          <a:endParaRPr lang="en-US"/>
        </a:p>
      </dgm:t>
    </dgm:pt>
    <dgm:pt modelId="{BE6DA1F3-BD8D-4457-8198-318A7DC3EDBE}" type="pres">
      <dgm:prSet presAssocID="{DAD891B5-B4CB-48C6-A020-0008B7283E04}" presName="tSp" presStyleCnt="0"/>
      <dgm:spPr/>
    </dgm:pt>
    <dgm:pt modelId="{AB57D15D-77D6-4432-AE8B-A067C2A76313}" type="pres">
      <dgm:prSet presAssocID="{DAD891B5-B4CB-48C6-A020-0008B7283E04}" presName="bSp" presStyleCnt="0"/>
      <dgm:spPr/>
    </dgm:pt>
    <dgm:pt modelId="{96401471-47EA-4525-85CA-9FA220F9B41D}" type="pres">
      <dgm:prSet presAssocID="{DAD891B5-B4CB-48C6-A020-0008B7283E04}" presName="process" presStyleCnt="0"/>
      <dgm:spPr/>
    </dgm:pt>
    <dgm:pt modelId="{01060C86-810F-4B33-9821-9926F29759C2}" type="pres">
      <dgm:prSet presAssocID="{82A78FC3-A50B-4060-B179-7BA9A00F39B2}" presName="composite1" presStyleCnt="0"/>
      <dgm:spPr/>
    </dgm:pt>
    <dgm:pt modelId="{17AF1A61-9025-43A6-B9E5-46119C7D1769}" type="pres">
      <dgm:prSet presAssocID="{82A78FC3-A50B-4060-B179-7BA9A00F39B2}" presName="dummyNode1" presStyleLbl="node1" presStyleIdx="0" presStyleCnt="3"/>
      <dgm:spPr/>
    </dgm:pt>
    <dgm:pt modelId="{E1445DE9-865A-4586-8777-A62A67BE1C41}" type="pres">
      <dgm:prSet presAssocID="{82A78FC3-A50B-4060-B179-7BA9A00F39B2}" presName="childNode1" presStyleLbl="bgAcc1" presStyleIdx="0" presStyleCnt="3" custScaleY="72425">
        <dgm:presLayoutVars>
          <dgm:bulletEnabled val="1"/>
        </dgm:presLayoutVars>
      </dgm:prSet>
      <dgm:spPr/>
      <dgm:t>
        <a:bodyPr/>
        <a:lstStyle/>
        <a:p>
          <a:endParaRPr lang="en-US"/>
        </a:p>
      </dgm:t>
    </dgm:pt>
    <dgm:pt modelId="{D273AB9F-94B9-48CA-8305-4C050B3F5253}" type="pres">
      <dgm:prSet presAssocID="{82A78FC3-A50B-4060-B179-7BA9A00F39B2}" presName="childNode1tx" presStyleLbl="bgAcc1" presStyleIdx="0" presStyleCnt="3">
        <dgm:presLayoutVars>
          <dgm:bulletEnabled val="1"/>
        </dgm:presLayoutVars>
      </dgm:prSet>
      <dgm:spPr/>
      <dgm:t>
        <a:bodyPr/>
        <a:lstStyle/>
        <a:p>
          <a:endParaRPr lang="en-US"/>
        </a:p>
      </dgm:t>
    </dgm:pt>
    <dgm:pt modelId="{B1F4DAA7-293A-4584-8D25-62F613B17FB7}" type="pres">
      <dgm:prSet presAssocID="{82A78FC3-A50B-4060-B179-7BA9A00F39B2}" presName="parentNode1" presStyleLbl="node1" presStyleIdx="0" presStyleCnt="3">
        <dgm:presLayoutVars>
          <dgm:chMax val="1"/>
          <dgm:bulletEnabled val="1"/>
        </dgm:presLayoutVars>
      </dgm:prSet>
      <dgm:spPr/>
      <dgm:t>
        <a:bodyPr/>
        <a:lstStyle/>
        <a:p>
          <a:endParaRPr lang="en-US"/>
        </a:p>
      </dgm:t>
    </dgm:pt>
    <dgm:pt modelId="{B98C8961-A6C2-4529-9392-B9F569D4EED1}" type="pres">
      <dgm:prSet presAssocID="{82A78FC3-A50B-4060-B179-7BA9A00F39B2}" presName="connSite1" presStyleCnt="0"/>
      <dgm:spPr/>
    </dgm:pt>
    <dgm:pt modelId="{A870AE5A-F5ED-4074-AF0A-0ECA4891AD86}" type="pres">
      <dgm:prSet presAssocID="{872CAD33-0972-4D6F-8973-90689E089BE9}" presName="Name9" presStyleLbl="sibTrans2D1" presStyleIdx="0" presStyleCnt="2" custLinFactNeighborX="-772" custLinFactNeighborY="4246"/>
      <dgm:spPr/>
      <dgm:t>
        <a:bodyPr/>
        <a:lstStyle/>
        <a:p>
          <a:endParaRPr lang="en-US"/>
        </a:p>
      </dgm:t>
    </dgm:pt>
    <dgm:pt modelId="{D184ABB6-7987-44AF-83A9-DE396E9AFB7D}" type="pres">
      <dgm:prSet presAssocID="{DCDEC3EF-07DB-4A67-876E-DCCCBCF5984D}" presName="composite2" presStyleCnt="0"/>
      <dgm:spPr/>
    </dgm:pt>
    <dgm:pt modelId="{AD0A7DD9-520C-4E2F-82B7-5B2B1D5BF561}" type="pres">
      <dgm:prSet presAssocID="{DCDEC3EF-07DB-4A67-876E-DCCCBCF5984D}" presName="dummyNode2" presStyleLbl="node1" presStyleIdx="0" presStyleCnt="3"/>
      <dgm:spPr/>
    </dgm:pt>
    <dgm:pt modelId="{FAC5ACD8-B1C8-4586-BA55-E10E4F2446D2}" type="pres">
      <dgm:prSet presAssocID="{DCDEC3EF-07DB-4A67-876E-DCCCBCF5984D}" presName="childNode2" presStyleLbl="bgAcc1" presStyleIdx="1" presStyleCnt="3" custScaleY="183874">
        <dgm:presLayoutVars>
          <dgm:bulletEnabled val="1"/>
        </dgm:presLayoutVars>
      </dgm:prSet>
      <dgm:spPr/>
      <dgm:t>
        <a:bodyPr/>
        <a:lstStyle/>
        <a:p>
          <a:endParaRPr lang="en-US"/>
        </a:p>
      </dgm:t>
    </dgm:pt>
    <dgm:pt modelId="{9204CD78-F276-4BE8-BF2D-B6CB4F744B76}" type="pres">
      <dgm:prSet presAssocID="{DCDEC3EF-07DB-4A67-876E-DCCCBCF5984D}" presName="childNode2tx" presStyleLbl="bgAcc1" presStyleIdx="1" presStyleCnt="3">
        <dgm:presLayoutVars>
          <dgm:bulletEnabled val="1"/>
        </dgm:presLayoutVars>
      </dgm:prSet>
      <dgm:spPr/>
      <dgm:t>
        <a:bodyPr/>
        <a:lstStyle/>
        <a:p>
          <a:endParaRPr lang="en-US"/>
        </a:p>
      </dgm:t>
    </dgm:pt>
    <dgm:pt modelId="{FA06F6EF-3CFE-4247-8981-9BA426DAA9E7}" type="pres">
      <dgm:prSet presAssocID="{DCDEC3EF-07DB-4A67-876E-DCCCBCF5984D}" presName="parentNode2" presStyleLbl="node1" presStyleIdx="1" presStyleCnt="3" custLinFactNeighborX="10764" custLinFactNeighborY="-42336">
        <dgm:presLayoutVars>
          <dgm:chMax val="0"/>
          <dgm:bulletEnabled val="1"/>
        </dgm:presLayoutVars>
      </dgm:prSet>
      <dgm:spPr/>
      <dgm:t>
        <a:bodyPr/>
        <a:lstStyle/>
        <a:p>
          <a:endParaRPr lang="en-US"/>
        </a:p>
      </dgm:t>
    </dgm:pt>
    <dgm:pt modelId="{024DF0B0-5F0D-4A2E-812F-653B6EB62402}" type="pres">
      <dgm:prSet presAssocID="{DCDEC3EF-07DB-4A67-876E-DCCCBCF5984D}" presName="connSite2" presStyleCnt="0"/>
      <dgm:spPr/>
    </dgm:pt>
    <dgm:pt modelId="{B837534F-6A16-4F05-B319-4C6CD5D35CB1}" type="pres">
      <dgm:prSet presAssocID="{3D27DFF5-46EB-4D89-9809-904183F155EC}" presName="Name18" presStyleLbl="sibTrans2D1" presStyleIdx="1" presStyleCnt="2" custAng="1216870" custLinFactNeighborX="3400" custLinFactNeighborY="7170"/>
      <dgm:spPr/>
      <dgm:t>
        <a:bodyPr/>
        <a:lstStyle/>
        <a:p>
          <a:endParaRPr lang="en-US"/>
        </a:p>
      </dgm:t>
    </dgm:pt>
    <dgm:pt modelId="{F56B6C1A-24D5-4E1D-AD15-4D3ED67BE643}" type="pres">
      <dgm:prSet presAssocID="{3C9D0B75-A33D-4C05-A65C-EF76BE44FD26}" presName="composite1" presStyleCnt="0"/>
      <dgm:spPr/>
    </dgm:pt>
    <dgm:pt modelId="{668CD7F2-16EA-464E-B285-E68964F30CB7}" type="pres">
      <dgm:prSet presAssocID="{3C9D0B75-A33D-4C05-A65C-EF76BE44FD26}" presName="dummyNode1" presStyleLbl="node1" presStyleIdx="1" presStyleCnt="3"/>
      <dgm:spPr/>
    </dgm:pt>
    <dgm:pt modelId="{F7358F67-70ED-4C9D-9D3B-676312F02482}" type="pres">
      <dgm:prSet presAssocID="{3C9D0B75-A33D-4C05-A65C-EF76BE44FD26}" presName="childNode1" presStyleLbl="bgAcc1" presStyleIdx="2" presStyleCnt="3" custScaleY="63351" custLinFactNeighborX="604" custLinFactNeighborY="-3697">
        <dgm:presLayoutVars>
          <dgm:bulletEnabled val="1"/>
        </dgm:presLayoutVars>
      </dgm:prSet>
      <dgm:spPr/>
      <dgm:t>
        <a:bodyPr/>
        <a:lstStyle/>
        <a:p>
          <a:endParaRPr lang="en-US"/>
        </a:p>
      </dgm:t>
    </dgm:pt>
    <dgm:pt modelId="{10442881-0C3B-4FE3-90BE-06E00D7D1008}" type="pres">
      <dgm:prSet presAssocID="{3C9D0B75-A33D-4C05-A65C-EF76BE44FD26}" presName="childNode1tx" presStyleLbl="bgAcc1" presStyleIdx="2" presStyleCnt="3">
        <dgm:presLayoutVars>
          <dgm:bulletEnabled val="1"/>
        </dgm:presLayoutVars>
      </dgm:prSet>
      <dgm:spPr/>
      <dgm:t>
        <a:bodyPr/>
        <a:lstStyle/>
        <a:p>
          <a:endParaRPr lang="en-US"/>
        </a:p>
      </dgm:t>
    </dgm:pt>
    <dgm:pt modelId="{BD4EE895-0440-4917-BF6E-336A35A5047D}" type="pres">
      <dgm:prSet presAssocID="{3C9D0B75-A33D-4C05-A65C-EF76BE44FD26}" presName="parentNode1" presStyleLbl="node1" presStyleIdx="2" presStyleCnt="3" custLinFactNeighborX="1875" custLinFactNeighborY="-26869">
        <dgm:presLayoutVars>
          <dgm:chMax val="1"/>
          <dgm:bulletEnabled val="1"/>
        </dgm:presLayoutVars>
      </dgm:prSet>
      <dgm:spPr/>
      <dgm:t>
        <a:bodyPr/>
        <a:lstStyle/>
        <a:p>
          <a:endParaRPr lang="en-US"/>
        </a:p>
      </dgm:t>
    </dgm:pt>
    <dgm:pt modelId="{40B21CB2-4D53-441D-AAC9-3FDE92D94B50}" type="pres">
      <dgm:prSet presAssocID="{3C9D0B75-A33D-4C05-A65C-EF76BE44FD26}" presName="connSite1" presStyleCnt="0"/>
      <dgm:spPr/>
    </dgm:pt>
  </dgm:ptLst>
  <dgm:cxnLst>
    <dgm:cxn modelId="{9F053816-6976-504F-BB02-5C67CA6A4D19}" type="presOf" srcId="{0206FEAD-CCED-4DCA-B625-27AEADD2EB70}" destId="{FAC5ACD8-B1C8-4586-BA55-E10E4F2446D2}" srcOrd="0" destOrd="1" presId="urn:microsoft.com/office/officeart/2005/8/layout/hProcess4"/>
    <dgm:cxn modelId="{7AA8FDCA-8CDB-4BAC-BDA7-2CA614739B38}" srcId="{DCDEC3EF-07DB-4A67-876E-DCCCBCF5984D}" destId="{BC25CEC2-7C46-40FF-89B1-DF9952624DC9}" srcOrd="0" destOrd="0" parTransId="{17E5D904-A071-4FCF-8810-D4104BDBD68D}" sibTransId="{A83217D3-B99D-45AB-9E79-66B1F059DCA0}"/>
    <dgm:cxn modelId="{701203DD-4D92-244B-9435-4AE318F38E00}" type="presOf" srcId="{3F2F958A-B551-4C23-ACBE-82EB6E00ECDC}" destId="{FAC5ACD8-B1C8-4586-BA55-E10E4F2446D2}" srcOrd="0" destOrd="8" presId="urn:microsoft.com/office/officeart/2005/8/layout/hProcess4"/>
    <dgm:cxn modelId="{58BCF7A6-7400-4347-BA06-09E09E87E9DC}" type="presOf" srcId="{ADCC81C2-4717-4837-BCEE-D88203B9306E}" destId="{E1445DE9-865A-4586-8777-A62A67BE1C41}" srcOrd="0" destOrd="2" presId="urn:microsoft.com/office/officeart/2005/8/layout/hProcess4"/>
    <dgm:cxn modelId="{AB02E349-0A89-422A-82CD-A6BD8131A8A1}" srcId="{3C9D0B75-A33D-4C05-A65C-EF76BE44FD26}" destId="{0D643A76-14C6-4948-BC36-8777B0B17885}" srcOrd="2" destOrd="0" parTransId="{013418B2-018C-413A-9AA5-DB8E9B9D2F89}" sibTransId="{0A5ED134-5876-400D-8928-A5D9982F5450}"/>
    <dgm:cxn modelId="{CBE2614D-D56F-7D4E-821E-7DCDDFC617B2}" type="presOf" srcId="{DAD891B5-B4CB-48C6-A020-0008B7283E04}" destId="{BFBB7B5F-7D60-4573-B3E0-60C602783AA1}" srcOrd="0" destOrd="0" presId="urn:microsoft.com/office/officeart/2005/8/layout/hProcess4"/>
    <dgm:cxn modelId="{41B485B5-A0E8-3744-A854-41EE34A37120}" type="presOf" srcId="{F146EA00-1A04-47AE-8794-4A449A852AD7}" destId="{FAC5ACD8-B1C8-4586-BA55-E10E4F2446D2}" srcOrd="0" destOrd="6" presId="urn:microsoft.com/office/officeart/2005/8/layout/hProcess4"/>
    <dgm:cxn modelId="{425A9627-6F0D-4833-8223-F6C03534DCBF}" srcId="{DCDEC3EF-07DB-4A67-876E-DCCCBCF5984D}" destId="{FC32B73D-543B-400B-BF0B-6B13467A1F19}" srcOrd="1" destOrd="0" parTransId="{5C82DB37-19E1-4C0C-BB18-2B139686C1B0}" sibTransId="{C785DE45-AF05-40DF-A8BB-B711FF2176D8}"/>
    <dgm:cxn modelId="{168273BC-99AA-734D-B6A6-56760A3CD6F2}" type="presOf" srcId="{83D1BC3D-7286-4D7D-82E2-19FF2A21AB12}" destId="{9204CD78-F276-4BE8-BF2D-B6CB4F744B76}" srcOrd="1" destOrd="7" presId="urn:microsoft.com/office/officeart/2005/8/layout/hProcess4"/>
    <dgm:cxn modelId="{19DE804C-A5CF-BD47-8E86-3BEE0D482B9F}" type="presOf" srcId="{BB2FDC0E-1C2A-4FFE-ABAB-FB28733D0F21}" destId="{D273AB9F-94B9-48CA-8305-4C050B3F5253}" srcOrd="1" destOrd="0" presId="urn:microsoft.com/office/officeart/2005/8/layout/hProcess4"/>
    <dgm:cxn modelId="{2CAA6B30-FCCF-DD4B-94E2-DD4F46E570AB}" type="presOf" srcId="{BB2FDC0E-1C2A-4FFE-ABAB-FB28733D0F21}" destId="{E1445DE9-865A-4586-8777-A62A67BE1C41}" srcOrd="0" destOrd="0" presId="urn:microsoft.com/office/officeart/2005/8/layout/hProcess4"/>
    <dgm:cxn modelId="{6DF86DDA-D9FD-4A18-9C59-5279B9F4F99F}" srcId="{DCDEC3EF-07DB-4A67-876E-DCCCBCF5984D}" destId="{3F2F958A-B551-4C23-ACBE-82EB6E00ECDC}" srcOrd="2" destOrd="0" parTransId="{6F640B43-9BC0-4D86-99EB-43A8C68DD468}" sibTransId="{7C552B1A-76CD-448A-B667-449AE75B46CA}"/>
    <dgm:cxn modelId="{11C82B77-6979-44D3-8C97-56E344C349C5}" srcId="{FC32B73D-543B-400B-BF0B-6B13467A1F19}" destId="{6CB888AD-853D-47F7-9542-33CAC1D4DC8F}" srcOrd="0" destOrd="0" parTransId="{E7DF4B4A-2DC5-4C4E-B0D1-F560E860AE99}" sibTransId="{5C89D988-6A81-4D27-939C-ED488E2D32F8}"/>
    <dgm:cxn modelId="{BD645B0F-B12E-EF42-8E01-7900CFFEBB84}" type="presOf" srcId="{1BE31FB4-6A40-4F15-A4B8-C2C2751E74F1}" destId="{FAC5ACD8-B1C8-4586-BA55-E10E4F2446D2}" srcOrd="0" destOrd="2" presId="urn:microsoft.com/office/officeart/2005/8/layout/hProcess4"/>
    <dgm:cxn modelId="{20B92FB2-1A39-174B-81C0-44069A25362C}" type="presOf" srcId="{0206FEAD-CCED-4DCA-B625-27AEADD2EB70}" destId="{9204CD78-F276-4BE8-BF2D-B6CB4F744B76}" srcOrd="1" destOrd="1" presId="urn:microsoft.com/office/officeart/2005/8/layout/hProcess4"/>
    <dgm:cxn modelId="{758C94D1-45DA-432D-A5EA-6230A700442A}" srcId="{BC25CEC2-7C46-40FF-89B1-DF9952624DC9}" destId="{1BE31FB4-6A40-4F15-A4B8-C2C2751E74F1}" srcOrd="1" destOrd="0" parTransId="{9F8E8458-E0EA-438A-BC13-7F8D44D54037}" sibTransId="{A3BAD283-272C-49C6-B320-2E9AD1207256}"/>
    <dgm:cxn modelId="{9D6AD38B-564F-BE42-B41F-C0F9795796BD}" type="presOf" srcId="{6CB888AD-853D-47F7-9542-33CAC1D4DC8F}" destId="{9204CD78-F276-4BE8-BF2D-B6CB4F744B76}" srcOrd="1" destOrd="5" presId="urn:microsoft.com/office/officeart/2005/8/layout/hProcess4"/>
    <dgm:cxn modelId="{3E53DDAD-E34D-CC49-8CAE-14204EE852F7}" type="presOf" srcId="{64FBFB6D-D6C1-49F4-8299-D4A401367796}" destId="{10442881-0C3B-4FE3-90BE-06E00D7D1008}" srcOrd="1" destOrd="1" presId="urn:microsoft.com/office/officeart/2005/8/layout/hProcess4"/>
    <dgm:cxn modelId="{9BB6B13B-FF00-BE44-BDD0-3EFA6343505D}" type="presOf" srcId="{FC32B73D-543B-400B-BF0B-6B13467A1F19}" destId="{FAC5ACD8-B1C8-4586-BA55-E10E4F2446D2}" srcOrd="0" destOrd="4" presId="urn:microsoft.com/office/officeart/2005/8/layout/hProcess4"/>
    <dgm:cxn modelId="{EC1E32D3-791F-F944-8E22-AB63BD0287D8}" type="presOf" srcId="{FC7C6CA8-8E4E-4F60-8217-C8C6ABF6DD5E}" destId="{FAC5ACD8-B1C8-4586-BA55-E10E4F2446D2}" srcOrd="0" destOrd="3" presId="urn:microsoft.com/office/officeart/2005/8/layout/hProcess4"/>
    <dgm:cxn modelId="{BA2B084F-1805-CC4F-9D8E-52F4C70B007D}" type="presOf" srcId="{0D643A76-14C6-4948-BC36-8777B0B17885}" destId="{10442881-0C3B-4FE3-90BE-06E00D7D1008}" srcOrd="1" destOrd="2" presId="urn:microsoft.com/office/officeart/2005/8/layout/hProcess4"/>
    <dgm:cxn modelId="{2FCB8BB8-8B12-4763-B6F3-D8C2FA32B985}" srcId="{DAD891B5-B4CB-48C6-A020-0008B7283E04}" destId="{3C9D0B75-A33D-4C05-A65C-EF76BE44FD26}" srcOrd="2" destOrd="0" parTransId="{0F2350CE-C19E-426A-8889-74D6AC06E68B}" sibTransId="{6EC3867A-4771-4D2E-972C-F4DFABB17E11}"/>
    <dgm:cxn modelId="{81AE7D43-5D68-46BF-A1B3-40710C03C82C}" srcId="{BC25CEC2-7C46-40FF-89B1-DF9952624DC9}" destId="{0206FEAD-CCED-4DCA-B625-27AEADD2EB70}" srcOrd="0" destOrd="0" parTransId="{948BCC84-0CAF-42AB-B7EF-826B3FEAAD92}" sibTransId="{1AEEBC6D-2BA1-4057-B335-899C473EEC13}"/>
    <dgm:cxn modelId="{F06C3F2B-3230-CD49-A3F9-9908C246E3FE}" type="presOf" srcId="{872CAD33-0972-4D6F-8973-90689E089BE9}" destId="{A870AE5A-F5ED-4074-AF0A-0ECA4891AD86}" srcOrd="0" destOrd="0" presId="urn:microsoft.com/office/officeart/2005/8/layout/hProcess4"/>
    <dgm:cxn modelId="{C8B030B8-9183-414E-8D6A-6B41ED175B7A}" type="presOf" srcId="{3F2F958A-B551-4C23-ACBE-82EB6E00ECDC}" destId="{9204CD78-F276-4BE8-BF2D-B6CB4F744B76}" srcOrd="1" destOrd="8" presId="urn:microsoft.com/office/officeart/2005/8/layout/hProcess4"/>
    <dgm:cxn modelId="{569FB11B-DD9A-4593-AF7B-E5306C3DD096}" srcId="{DAD891B5-B4CB-48C6-A020-0008B7283E04}" destId="{DCDEC3EF-07DB-4A67-876E-DCCCBCF5984D}" srcOrd="1" destOrd="0" parTransId="{9409993C-E1B0-408E-943F-A7AE12DCDDC0}" sibTransId="{3D27DFF5-46EB-4D89-9809-904183F155EC}"/>
    <dgm:cxn modelId="{17933548-6DCE-154D-B3C0-00585A8BBE24}" type="presOf" srcId="{1BE31FB4-6A40-4F15-A4B8-C2C2751E74F1}" destId="{9204CD78-F276-4BE8-BF2D-B6CB4F744B76}" srcOrd="1" destOrd="2" presId="urn:microsoft.com/office/officeart/2005/8/layout/hProcess4"/>
    <dgm:cxn modelId="{4C715F63-4CA6-5F4C-8B7F-4CFF62308CF6}" type="presOf" srcId="{83D1BC3D-7286-4D7D-82E2-19FF2A21AB12}" destId="{FAC5ACD8-B1C8-4586-BA55-E10E4F2446D2}" srcOrd="0" destOrd="7" presId="urn:microsoft.com/office/officeart/2005/8/layout/hProcess4"/>
    <dgm:cxn modelId="{4E861712-332C-694C-8F38-0F2C0F509C5E}" type="presOf" srcId="{3D27DFF5-46EB-4D89-9809-904183F155EC}" destId="{B837534F-6A16-4F05-B319-4C6CD5D35CB1}" srcOrd="0" destOrd="0" presId="urn:microsoft.com/office/officeart/2005/8/layout/hProcess4"/>
    <dgm:cxn modelId="{D2E9502D-6338-2147-A520-660DBFDD181B}" type="presOf" srcId="{FC32B73D-543B-400B-BF0B-6B13467A1F19}" destId="{9204CD78-F276-4BE8-BF2D-B6CB4F744B76}" srcOrd="1" destOrd="4" presId="urn:microsoft.com/office/officeart/2005/8/layout/hProcess4"/>
    <dgm:cxn modelId="{8C7ECA8E-5617-F74B-B917-CB9AF4612606}" type="presOf" srcId="{F146EA00-1A04-47AE-8794-4A449A852AD7}" destId="{9204CD78-F276-4BE8-BF2D-B6CB4F744B76}" srcOrd="1" destOrd="6" presId="urn:microsoft.com/office/officeart/2005/8/layout/hProcess4"/>
    <dgm:cxn modelId="{01966E65-0A0E-9B46-B83A-F551535B6F9D}" type="presOf" srcId="{172B75FC-135A-4C55-A077-FF1DBDF10F11}" destId="{D273AB9F-94B9-48CA-8305-4C050B3F5253}" srcOrd="1" destOrd="1" presId="urn:microsoft.com/office/officeart/2005/8/layout/hProcess4"/>
    <dgm:cxn modelId="{21EC86A9-C57B-064C-A924-1A1B406B349A}" type="presOf" srcId="{DCDEC3EF-07DB-4A67-876E-DCCCBCF5984D}" destId="{FA06F6EF-3CFE-4247-8981-9BA426DAA9E7}" srcOrd="0" destOrd="0" presId="urn:microsoft.com/office/officeart/2005/8/layout/hProcess4"/>
    <dgm:cxn modelId="{B4C33057-328A-D74C-B862-FD7512F0A3D2}" type="presOf" srcId="{07CCEC29-3317-41A4-9698-201617FDF66A}" destId="{E1445DE9-865A-4586-8777-A62A67BE1C41}" srcOrd="0" destOrd="3" presId="urn:microsoft.com/office/officeart/2005/8/layout/hProcess4"/>
    <dgm:cxn modelId="{E96C6322-1EDC-4B44-BB18-CDB13B33D174}" type="presOf" srcId="{BC25CEC2-7C46-40FF-89B1-DF9952624DC9}" destId="{FAC5ACD8-B1C8-4586-BA55-E10E4F2446D2}" srcOrd="0" destOrd="0" presId="urn:microsoft.com/office/officeart/2005/8/layout/hProcess4"/>
    <dgm:cxn modelId="{6B0743BE-ED7A-48BA-8EFA-A54B49757118}" srcId="{3C9D0B75-A33D-4C05-A65C-EF76BE44FD26}" destId="{3C4A47EA-DA7B-46CD-A073-46A9CCB37163}" srcOrd="0" destOrd="0" parTransId="{09716B9A-B30C-4D94-8C70-A7896FD2D361}" sibTransId="{D16309D8-6258-4B13-9854-73F8B418B82B}"/>
    <dgm:cxn modelId="{69B0AF7A-68DA-4239-BB0C-BF616FAEE49B}" srcId="{FC32B73D-543B-400B-BF0B-6B13467A1F19}" destId="{83D1BC3D-7286-4D7D-82E2-19FF2A21AB12}" srcOrd="2" destOrd="0" parTransId="{924641C8-3BE0-4E88-A7EF-61CB59D5111D}" sibTransId="{6997AB57-B33E-4216-8035-96734B1599E8}"/>
    <dgm:cxn modelId="{37022D8B-31EC-5844-9355-C9F08527EAF6}" type="presOf" srcId="{ADCC81C2-4717-4837-BCEE-D88203B9306E}" destId="{D273AB9F-94B9-48CA-8305-4C050B3F5253}" srcOrd="1" destOrd="2" presId="urn:microsoft.com/office/officeart/2005/8/layout/hProcess4"/>
    <dgm:cxn modelId="{03A755C5-C00A-4713-B461-D4DEA469D224}" srcId="{82A78FC3-A50B-4060-B179-7BA9A00F39B2}" destId="{ADCC81C2-4717-4837-BCEE-D88203B9306E}" srcOrd="2" destOrd="0" parTransId="{30CB0B2D-E48C-4EE6-8B97-1E192B2DCECD}" sibTransId="{1FF16EFD-8947-4EED-85B3-2D2751EB94A9}"/>
    <dgm:cxn modelId="{A7DC4C14-9D68-7545-8F05-53A9A624EB3A}" type="presOf" srcId="{3C9D0B75-A33D-4C05-A65C-EF76BE44FD26}" destId="{BD4EE895-0440-4917-BF6E-336A35A5047D}" srcOrd="0" destOrd="0" presId="urn:microsoft.com/office/officeart/2005/8/layout/hProcess4"/>
    <dgm:cxn modelId="{9D0A97D1-18D1-3C4D-B953-3AC58225C36D}" type="presOf" srcId="{0D643A76-14C6-4948-BC36-8777B0B17885}" destId="{F7358F67-70ED-4C9D-9D3B-676312F02482}" srcOrd="0" destOrd="2" presId="urn:microsoft.com/office/officeart/2005/8/layout/hProcess4"/>
    <dgm:cxn modelId="{A0E2B569-66D3-FF45-81F1-310F147E5AAB}" type="presOf" srcId="{3C4A47EA-DA7B-46CD-A073-46A9CCB37163}" destId="{10442881-0C3B-4FE3-90BE-06E00D7D1008}" srcOrd="1" destOrd="0" presId="urn:microsoft.com/office/officeart/2005/8/layout/hProcess4"/>
    <dgm:cxn modelId="{D36A396F-C3C7-4883-AD8E-50732FA1AF41}" srcId="{BC25CEC2-7C46-40FF-89B1-DF9952624DC9}" destId="{FC7C6CA8-8E4E-4F60-8217-C8C6ABF6DD5E}" srcOrd="2" destOrd="0" parTransId="{6C1CF268-3799-4BFB-9B21-D520320142FA}" sibTransId="{937F6871-583D-486A-A4FE-C50D3A500719}"/>
    <dgm:cxn modelId="{5F4E3CEB-B1D2-C347-B986-4B7744625B9C}" type="presOf" srcId="{07CCEC29-3317-41A4-9698-201617FDF66A}" destId="{D273AB9F-94B9-48CA-8305-4C050B3F5253}" srcOrd="1" destOrd="3" presId="urn:microsoft.com/office/officeart/2005/8/layout/hProcess4"/>
    <dgm:cxn modelId="{71CBEB26-4805-4145-85D1-AD906AB16548}" srcId="{82A78FC3-A50B-4060-B179-7BA9A00F39B2}" destId="{172B75FC-135A-4C55-A077-FF1DBDF10F11}" srcOrd="1" destOrd="0" parTransId="{9E72D876-D516-46F8-AF2B-D07BFD7F4FD8}" sibTransId="{77697C1E-0D72-4361-A996-07282523EC8E}"/>
    <dgm:cxn modelId="{DEF19989-4B4F-CB48-A863-3199D3689494}" type="presOf" srcId="{6CB888AD-853D-47F7-9542-33CAC1D4DC8F}" destId="{FAC5ACD8-B1C8-4586-BA55-E10E4F2446D2}" srcOrd="0" destOrd="5" presId="urn:microsoft.com/office/officeart/2005/8/layout/hProcess4"/>
    <dgm:cxn modelId="{211FFDC2-96DB-4025-9454-4AF3EDBB9E0A}" srcId="{FC32B73D-543B-400B-BF0B-6B13467A1F19}" destId="{F146EA00-1A04-47AE-8794-4A449A852AD7}" srcOrd="1" destOrd="0" parTransId="{115EBF8C-B704-4917-A8D9-F8C06FCA0599}" sibTransId="{486F1FFB-1001-4144-80AB-A01AE5EAA229}"/>
    <dgm:cxn modelId="{29874A20-8F38-8640-B151-FA81EE6DA393}" type="presOf" srcId="{BC25CEC2-7C46-40FF-89B1-DF9952624DC9}" destId="{9204CD78-F276-4BE8-BF2D-B6CB4F744B76}" srcOrd="1" destOrd="0" presId="urn:microsoft.com/office/officeart/2005/8/layout/hProcess4"/>
    <dgm:cxn modelId="{260FF6FC-B4EF-3F4F-8FFD-3D256EC0B25F}" type="presOf" srcId="{64FBFB6D-D6C1-49F4-8299-D4A401367796}" destId="{F7358F67-70ED-4C9D-9D3B-676312F02482}" srcOrd="0" destOrd="1" presId="urn:microsoft.com/office/officeart/2005/8/layout/hProcess4"/>
    <dgm:cxn modelId="{A9760DCA-2DAC-4C13-A197-82F08A3B8EF2}" srcId="{3C9D0B75-A33D-4C05-A65C-EF76BE44FD26}" destId="{64FBFB6D-D6C1-49F4-8299-D4A401367796}" srcOrd="1" destOrd="0" parTransId="{4486BCD8-663F-4DBB-A832-B73E32AABF04}" sibTransId="{5238F14C-54C4-41FB-BDDD-240FA7E6753D}"/>
    <dgm:cxn modelId="{810C804C-70D0-8843-8210-2AE0E24CE66C}" type="presOf" srcId="{82A78FC3-A50B-4060-B179-7BA9A00F39B2}" destId="{B1F4DAA7-293A-4584-8D25-62F613B17FB7}" srcOrd="0" destOrd="0" presId="urn:microsoft.com/office/officeart/2005/8/layout/hProcess4"/>
    <dgm:cxn modelId="{89B28E1F-2AF2-42EE-AD05-73C30DF4D067}" srcId="{DAD891B5-B4CB-48C6-A020-0008B7283E04}" destId="{82A78FC3-A50B-4060-B179-7BA9A00F39B2}" srcOrd="0" destOrd="0" parTransId="{91AD1B70-B065-4D22-BCB8-EB51A36BA12D}" sibTransId="{872CAD33-0972-4D6F-8973-90689E089BE9}"/>
    <dgm:cxn modelId="{3F68A761-B148-4843-9F23-15F53C0BCA1E}" type="presOf" srcId="{172B75FC-135A-4C55-A077-FF1DBDF10F11}" destId="{E1445DE9-865A-4586-8777-A62A67BE1C41}" srcOrd="0" destOrd="1" presId="urn:microsoft.com/office/officeart/2005/8/layout/hProcess4"/>
    <dgm:cxn modelId="{BA5D9E81-7833-4D80-B266-7D0EA071EAF6}" srcId="{82A78FC3-A50B-4060-B179-7BA9A00F39B2}" destId="{07CCEC29-3317-41A4-9698-201617FDF66A}" srcOrd="3" destOrd="0" parTransId="{5354AC79-9654-4C93-AB37-52F83DB849B3}" sibTransId="{3E3D258B-6CB3-4CBA-AAF1-F7C9E306E452}"/>
    <dgm:cxn modelId="{7E756905-65CB-EC40-ABB1-235B5AF25BCF}" type="presOf" srcId="{FC7C6CA8-8E4E-4F60-8217-C8C6ABF6DD5E}" destId="{9204CD78-F276-4BE8-BF2D-B6CB4F744B76}" srcOrd="1" destOrd="3" presId="urn:microsoft.com/office/officeart/2005/8/layout/hProcess4"/>
    <dgm:cxn modelId="{4353FDBE-11EA-3540-9E4B-6F73931A984C}" type="presOf" srcId="{3C4A47EA-DA7B-46CD-A073-46A9CCB37163}" destId="{F7358F67-70ED-4C9D-9D3B-676312F02482}" srcOrd="0" destOrd="0" presId="urn:microsoft.com/office/officeart/2005/8/layout/hProcess4"/>
    <dgm:cxn modelId="{20FB96D1-0AD7-4619-8B4F-501B5102ECB6}" srcId="{82A78FC3-A50B-4060-B179-7BA9A00F39B2}" destId="{BB2FDC0E-1C2A-4FFE-ABAB-FB28733D0F21}" srcOrd="0" destOrd="0" parTransId="{81DE1C27-232C-46F4-B260-FB5673FB1606}" sibTransId="{F5B2A8F3-8FB3-40B4-B7DE-B093814E4BC3}"/>
    <dgm:cxn modelId="{FF2AEBF5-4C6F-F64A-8BDA-935ED5E04AFF}" type="presParOf" srcId="{BFBB7B5F-7D60-4573-B3E0-60C602783AA1}" destId="{BE6DA1F3-BD8D-4457-8198-318A7DC3EDBE}" srcOrd="0" destOrd="0" presId="urn:microsoft.com/office/officeart/2005/8/layout/hProcess4"/>
    <dgm:cxn modelId="{EB4A7500-9FF8-9447-BFA4-92B2D7FE7D53}" type="presParOf" srcId="{BFBB7B5F-7D60-4573-B3E0-60C602783AA1}" destId="{AB57D15D-77D6-4432-AE8B-A067C2A76313}" srcOrd="1" destOrd="0" presId="urn:microsoft.com/office/officeart/2005/8/layout/hProcess4"/>
    <dgm:cxn modelId="{824F0522-B3DD-094F-9B35-BCF1831A38F7}" type="presParOf" srcId="{BFBB7B5F-7D60-4573-B3E0-60C602783AA1}" destId="{96401471-47EA-4525-85CA-9FA220F9B41D}" srcOrd="2" destOrd="0" presId="urn:microsoft.com/office/officeart/2005/8/layout/hProcess4"/>
    <dgm:cxn modelId="{A98FECC9-09D0-8449-9F14-82FDEDAE9E06}" type="presParOf" srcId="{96401471-47EA-4525-85CA-9FA220F9B41D}" destId="{01060C86-810F-4B33-9821-9926F29759C2}" srcOrd="0" destOrd="0" presId="urn:microsoft.com/office/officeart/2005/8/layout/hProcess4"/>
    <dgm:cxn modelId="{E31905A3-F397-6F4E-A7B5-2372AF392DF1}" type="presParOf" srcId="{01060C86-810F-4B33-9821-9926F29759C2}" destId="{17AF1A61-9025-43A6-B9E5-46119C7D1769}" srcOrd="0" destOrd="0" presId="urn:microsoft.com/office/officeart/2005/8/layout/hProcess4"/>
    <dgm:cxn modelId="{025C7A45-2B2C-CA4F-9A1E-38B584E5A69E}" type="presParOf" srcId="{01060C86-810F-4B33-9821-9926F29759C2}" destId="{E1445DE9-865A-4586-8777-A62A67BE1C41}" srcOrd="1" destOrd="0" presId="urn:microsoft.com/office/officeart/2005/8/layout/hProcess4"/>
    <dgm:cxn modelId="{9B9648E1-9130-EF41-8F98-88BC4548FD31}" type="presParOf" srcId="{01060C86-810F-4B33-9821-9926F29759C2}" destId="{D273AB9F-94B9-48CA-8305-4C050B3F5253}" srcOrd="2" destOrd="0" presId="urn:microsoft.com/office/officeart/2005/8/layout/hProcess4"/>
    <dgm:cxn modelId="{6F97949E-A953-2C45-8E7E-890482D72BB1}" type="presParOf" srcId="{01060C86-810F-4B33-9821-9926F29759C2}" destId="{B1F4DAA7-293A-4584-8D25-62F613B17FB7}" srcOrd="3" destOrd="0" presId="urn:microsoft.com/office/officeart/2005/8/layout/hProcess4"/>
    <dgm:cxn modelId="{C87D632F-12E3-E94E-96B4-AD7A7B938A4A}" type="presParOf" srcId="{01060C86-810F-4B33-9821-9926F29759C2}" destId="{B98C8961-A6C2-4529-9392-B9F569D4EED1}" srcOrd="4" destOrd="0" presId="urn:microsoft.com/office/officeart/2005/8/layout/hProcess4"/>
    <dgm:cxn modelId="{494BD8C2-D084-4C43-B543-89E6FBFE9C92}" type="presParOf" srcId="{96401471-47EA-4525-85CA-9FA220F9B41D}" destId="{A870AE5A-F5ED-4074-AF0A-0ECA4891AD86}" srcOrd="1" destOrd="0" presId="urn:microsoft.com/office/officeart/2005/8/layout/hProcess4"/>
    <dgm:cxn modelId="{63EE220E-6568-B849-AE69-E5E87D9F99D4}" type="presParOf" srcId="{96401471-47EA-4525-85CA-9FA220F9B41D}" destId="{D184ABB6-7987-44AF-83A9-DE396E9AFB7D}" srcOrd="2" destOrd="0" presId="urn:microsoft.com/office/officeart/2005/8/layout/hProcess4"/>
    <dgm:cxn modelId="{452DF78B-CA5F-4747-BEEC-62319B7788C3}" type="presParOf" srcId="{D184ABB6-7987-44AF-83A9-DE396E9AFB7D}" destId="{AD0A7DD9-520C-4E2F-82B7-5B2B1D5BF561}" srcOrd="0" destOrd="0" presId="urn:microsoft.com/office/officeart/2005/8/layout/hProcess4"/>
    <dgm:cxn modelId="{E4BF90C4-101E-F049-92E9-FEF6986CA501}" type="presParOf" srcId="{D184ABB6-7987-44AF-83A9-DE396E9AFB7D}" destId="{FAC5ACD8-B1C8-4586-BA55-E10E4F2446D2}" srcOrd="1" destOrd="0" presId="urn:microsoft.com/office/officeart/2005/8/layout/hProcess4"/>
    <dgm:cxn modelId="{E57C32A0-E1EA-8F41-8481-D4CC7F4CD4F4}" type="presParOf" srcId="{D184ABB6-7987-44AF-83A9-DE396E9AFB7D}" destId="{9204CD78-F276-4BE8-BF2D-B6CB4F744B76}" srcOrd="2" destOrd="0" presId="urn:microsoft.com/office/officeart/2005/8/layout/hProcess4"/>
    <dgm:cxn modelId="{1D60DF79-6C5D-F440-81BC-A9CC69778F91}" type="presParOf" srcId="{D184ABB6-7987-44AF-83A9-DE396E9AFB7D}" destId="{FA06F6EF-3CFE-4247-8981-9BA426DAA9E7}" srcOrd="3" destOrd="0" presId="urn:microsoft.com/office/officeart/2005/8/layout/hProcess4"/>
    <dgm:cxn modelId="{6551C6DE-C9F4-3B48-8F64-8795ED3C1106}" type="presParOf" srcId="{D184ABB6-7987-44AF-83A9-DE396E9AFB7D}" destId="{024DF0B0-5F0D-4A2E-812F-653B6EB62402}" srcOrd="4" destOrd="0" presId="urn:microsoft.com/office/officeart/2005/8/layout/hProcess4"/>
    <dgm:cxn modelId="{B6F6592D-3086-2748-99E9-51DA163143BF}" type="presParOf" srcId="{96401471-47EA-4525-85CA-9FA220F9B41D}" destId="{B837534F-6A16-4F05-B319-4C6CD5D35CB1}" srcOrd="3" destOrd="0" presId="urn:microsoft.com/office/officeart/2005/8/layout/hProcess4"/>
    <dgm:cxn modelId="{750FC917-882C-ED48-B182-1D22F5435BF3}" type="presParOf" srcId="{96401471-47EA-4525-85CA-9FA220F9B41D}" destId="{F56B6C1A-24D5-4E1D-AD15-4D3ED67BE643}" srcOrd="4" destOrd="0" presId="urn:microsoft.com/office/officeart/2005/8/layout/hProcess4"/>
    <dgm:cxn modelId="{A23748C7-6D24-2745-ABB8-5176ADC5CD70}" type="presParOf" srcId="{F56B6C1A-24D5-4E1D-AD15-4D3ED67BE643}" destId="{668CD7F2-16EA-464E-B285-E68964F30CB7}" srcOrd="0" destOrd="0" presId="urn:microsoft.com/office/officeart/2005/8/layout/hProcess4"/>
    <dgm:cxn modelId="{5571C122-096C-D543-84C5-67406C6E017A}" type="presParOf" srcId="{F56B6C1A-24D5-4E1D-AD15-4D3ED67BE643}" destId="{F7358F67-70ED-4C9D-9D3B-676312F02482}" srcOrd="1" destOrd="0" presId="urn:microsoft.com/office/officeart/2005/8/layout/hProcess4"/>
    <dgm:cxn modelId="{75BAC07B-E08D-3B4F-8727-60F246AAA432}" type="presParOf" srcId="{F56B6C1A-24D5-4E1D-AD15-4D3ED67BE643}" destId="{10442881-0C3B-4FE3-90BE-06E00D7D1008}" srcOrd="2" destOrd="0" presId="urn:microsoft.com/office/officeart/2005/8/layout/hProcess4"/>
    <dgm:cxn modelId="{CF169D5E-49CC-E240-935B-371A070B999B}" type="presParOf" srcId="{F56B6C1A-24D5-4E1D-AD15-4D3ED67BE643}" destId="{BD4EE895-0440-4917-BF6E-336A35A5047D}" srcOrd="3" destOrd="0" presId="urn:microsoft.com/office/officeart/2005/8/layout/hProcess4"/>
    <dgm:cxn modelId="{C54AAC63-859E-8B42-8EA2-297B41441C68}" type="presParOf" srcId="{F56B6C1A-24D5-4E1D-AD15-4D3ED67BE643}" destId="{40B21CB2-4D53-441D-AAC9-3FDE92D94B50}"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58FB3A-BC77-B546-9BEA-47204A889739}" type="doc">
      <dgm:prSet loTypeId="urn:microsoft.com/office/officeart/2005/8/layout/hProcess9" loCatId="" qsTypeId="urn:microsoft.com/office/officeart/2005/8/quickstyle/simple4" qsCatId="simple" csTypeId="urn:microsoft.com/office/officeart/2005/8/colors/accent4_3" csCatId="accent4" phldr="1"/>
      <dgm:spPr/>
    </dgm:pt>
    <dgm:pt modelId="{368562E8-5D5B-7F41-9867-2BA8E18B7F74}">
      <dgm:prSet phldrT="[Text]"/>
      <dgm:spPr/>
      <dgm:t>
        <a:bodyPr/>
        <a:lstStyle/>
        <a:p>
          <a:r>
            <a:rPr lang="en-US" dirty="0" smtClean="0"/>
            <a:t>User inputs code</a:t>
          </a:r>
          <a:endParaRPr lang="en-US" dirty="0"/>
        </a:p>
      </dgm:t>
    </dgm:pt>
    <dgm:pt modelId="{1EFE5780-9113-FF4C-8A07-6C255F4391E2}" type="parTrans" cxnId="{70227A77-4643-9D4E-8752-484853DEA22C}">
      <dgm:prSet/>
      <dgm:spPr/>
      <dgm:t>
        <a:bodyPr/>
        <a:lstStyle/>
        <a:p>
          <a:endParaRPr lang="en-US"/>
        </a:p>
      </dgm:t>
    </dgm:pt>
    <dgm:pt modelId="{EC2047F4-6725-0C42-A401-746581166E58}" type="sibTrans" cxnId="{70227A77-4643-9D4E-8752-484853DEA22C}">
      <dgm:prSet/>
      <dgm:spPr/>
      <dgm:t>
        <a:bodyPr/>
        <a:lstStyle/>
        <a:p>
          <a:endParaRPr lang="en-US"/>
        </a:p>
      </dgm:t>
    </dgm:pt>
    <dgm:pt modelId="{DA0B3740-BD9B-BD4D-A3B5-E4777CEDBE51}">
      <dgm:prSet phldrT="[Text]"/>
      <dgm:spPr/>
      <dgm:t>
        <a:bodyPr/>
        <a:lstStyle/>
        <a:p>
          <a:r>
            <a:rPr lang="en-US" dirty="0" smtClean="0"/>
            <a:t>Distributed to all TMMs</a:t>
          </a:r>
          <a:endParaRPr lang="en-US" dirty="0"/>
        </a:p>
      </dgm:t>
    </dgm:pt>
    <dgm:pt modelId="{2571D406-2440-FD40-9E07-787986CE94EA}" type="parTrans" cxnId="{670D0E0F-F2AD-3843-85D4-05773087E127}">
      <dgm:prSet/>
      <dgm:spPr/>
      <dgm:t>
        <a:bodyPr/>
        <a:lstStyle/>
        <a:p>
          <a:endParaRPr lang="en-US"/>
        </a:p>
      </dgm:t>
    </dgm:pt>
    <dgm:pt modelId="{9EDE07A4-3896-884E-86DD-AADD83F547C2}" type="sibTrans" cxnId="{670D0E0F-F2AD-3843-85D4-05773087E127}">
      <dgm:prSet/>
      <dgm:spPr/>
      <dgm:t>
        <a:bodyPr/>
        <a:lstStyle/>
        <a:p>
          <a:endParaRPr lang="en-US"/>
        </a:p>
      </dgm:t>
    </dgm:pt>
    <dgm:pt modelId="{7FB41E0E-B0B5-9541-9838-053261E6A7A6}">
      <dgm:prSet phldrT="[Text]"/>
      <dgm:spPr/>
      <dgm:t>
        <a:bodyPr/>
        <a:lstStyle/>
        <a:p>
          <a:r>
            <a:rPr lang="en-US" dirty="0" smtClean="0"/>
            <a:t>Traffic triggers a filter with an iRule event associated for execution</a:t>
          </a:r>
          <a:endParaRPr lang="en-US" dirty="0"/>
        </a:p>
      </dgm:t>
    </dgm:pt>
    <dgm:pt modelId="{09E07A73-4D6F-8540-8F55-A91A30BB62EF}" type="parTrans" cxnId="{84DB4F50-9E82-114C-B051-41EB7CF10977}">
      <dgm:prSet/>
      <dgm:spPr/>
      <dgm:t>
        <a:bodyPr/>
        <a:lstStyle/>
        <a:p>
          <a:endParaRPr lang="en-US"/>
        </a:p>
      </dgm:t>
    </dgm:pt>
    <dgm:pt modelId="{894E9C9D-DE90-A94B-A9E8-AC975F33DDA7}" type="sibTrans" cxnId="{84DB4F50-9E82-114C-B051-41EB7CF10977}">
      <dgm:prSet/>
      <dgm:spPr/>
      <dgm:t>
        <a:bodyPr/>
        <a:lstStyle/>
        <a:p>
          <a:endParaRPr lang="en-US"/>
        </a:p>
      </dgm:t>
    </dgm:pt>
    <dgm:pt modelId="{63FA78B0-5CDC-5646-9074-05225498C419}">
      <dgm:prSet phldrT="[Text]"/>
      <dgm:spPr/>
      <dgm:t>
        <a:bodyPr/>
        <a:lstStyle/>
        <a:p>
          <a:r>
            <a:rPr lang="en-US" dirty="0" smtClean="0"/>
            <a:t>Configuration saved, validation occurs</a:t>
          </a:r>
          <a:endParaRPr lang="en-US" dirty="0"/>
        </a:p>
      </dgm:t>
    </dgm:pt>
    <dgm:pt modelId="{7019828B-2AE8-554F-82E3-ABFFE5B270A7}" type="parTrans" cxnId="{549D9EE1-FE0C-F946-AC1C-3D86DCB6EB45}">
      <dgm:prSet/>
      <dgm:spPr/>
      <dgm:t>
        <a:bodyPr/>
        <a:lstStyle/>
        <a:p>
          <a:endParaRPr lang="en-US"/>
        </a:p>
      </dgm:t>
    </dgm:pt>
    <dgm:pt modelId="{6BA90316-2845-254C-8D69-A5417E583DB5}" type="sibTrans" cxnId="{549D9EE1-FE0C-F946-AC1C-3D86DCB6EB45}">
      <dgm:prSet/>
      <dgm:spPr/>
      <dgm:t>
        <a:bodyPr/>
        <a:lstStyle/>
        <a:p>
          <a:endParaRPr lang="en-US"/>
        </a:p>
      </dgm:t>
    </dgm:pt>
    <dgm:pt modelId="{98B62CD1-9EBF-1948-8E0C-383001B2945C}">
      <dgm:prSet phldrT="[Text]"/>
      <dgm:spPr/>
      <dgm:t>
        <a:bodyPr/>
        <a:lstStyle/>
        <a:p>
          <a:r>
            <a:rPr lang="en-US" dirty="0" smtClean="0"/>
            <a:t>iRule event and all associated code fires</a:t>
          </a:r>
          <a:endParaRPr lang="en-US" dirty="0"/>
        </a:p>
      </dgm:t>
    </dgm:pt>
    <dgm:pt modelId="{44B8CB2A-69F0-4349-AE6E-7A1C5FB907FF}" type="parTrans" cxnId="{EAAB520B-ABEA-3742-AFDE-00665F49C4B5}">
      <dgm:prSet/>
      <dgm:spPr/>
      <dgm:t>
        <a:bodyPr/>
        <a:lstStyle/>
        <a:p>
          <a:endParaRPr lang="en-US"/>
        </a:p>
      </dgm:t>
    </dgm:pt>
    <dgm:pt modelId="{82721895-D33B-2B45-8E33-3458C7D9C03C}" type="sibTrans" cxnId="{EAAB520B-ABEA-3742-AFDE-00665F49C4B5}">
      <dgm:prSet/>
      <dgm:spPr/>
      <dgm:t>
        <a:bodyPr/>
        <a:lstStyle/>
        <a:p>
          <a:endParaRPr lang="en-US"/>
        </a:p>
      </dgm:t>
    </dgm:pt>
    <dgm:pt modelId="{B15C87EE-3B48-8D4E-BCE3-A893268E7826}">
      <dgm:prSet phldrT="[Text]"/>
      <dgm:spPr/>
      <dgm:t>
        <a:bodyPr/>
        <a:lstStyle/>
        <a:p>
          <a:r>
            <a:rPr lang="en-US" dirty="0" smtClean="0"/>
            <a:t>Results are given, traffic is affected as necessary, and session proceeds to next filter</a:t>
          </a:r>
          <a:endParaRPr lang="en-US" dirty="0"/>
        </a:p>
      </dgm:t>
    </dgm:pt>
    <dgm:pt modelId="{7AA61B62-FEDE-F64C-9987-D6BD14BD25D8}" type="parTrans" cxnId="{B98B036F-9E4A-FA46-BE67-51285E533881}">
      <dgm:prSet/>
      <dgm:spPr/>
      <dgm:t>
        <a:bodyPr/>
        <a:lstStyle/>
        <a:p>
          <a:endParaRPr lang="en-US"/>
        </a:p>
      </dgm:t>
    </dgm:pt>
    <dgm:pt modelId="{222547A9-4167-2B47-899D-AFE503D64223}" type="sibTrans" cxnId="{B98B036F-9E4A-FA46-BE67-51285E533881}">
      <dgm:prSet/>
      <dgm:spPr/>
      <dgm:t>
        <a:bodyPr/>
        <a:lstStyle/>
        <a:p>
          <a:endParaRPr lang="en-US"/>
        </a:p>
      </dgm:t>
    </dgm:pt>
    <dgm:pt modelId="{F1377A1C-87AD-EE41-B797-3ACD42FB8CE2}">
      <dgm:prSet phldrT="[Text]"/>
      <dgm:spPr/>
      <dgm:t>
        <a:bodyPr/>
        <a:lstStyle/>
        <a:p>
          <a:r>
            <a:rPr lang="en-US" dirty="0" smtClean="0"/>
            <a:t>Compiled to bytecode</a:t>
          </a:r>
          <a:endParaRPr lang="en-US" dirty="0"/>
        </a:p>
      </dgm:t>
    </dgm:pt>
    <dgm:pt modelId="{D0986E58-ED31-BC41-A406-AD527E040F77}" type="parTrans" cxnId="{152E6B48-6416-D847-A538-B6FFF277E4EA}">
      <dgm:prSet/>
      <dgm:spPr/>
      <dgm:t>
        <a:bodyPr/>
        <a:lstStyle/>
        <a:p>
          <a:endParaRPr lang="en-US"/>
        </a:p>
      </dgm:t>
    </dgm:pt>
    <dgm:pt modelId="{6F305971-5900-AE42-BCED-4FB271B149F0}" type="sibTrans" cxnId="{152E6B48-6416-D847-A538-B6FFF277E4EA}">
      <dgm:prSet/>
      <dgm:spPr/>
      <dgm:t>
        <a:bodyPr/>
        <a:lstStyle/>
        <a:p>
          <a:endParaRPr lang="en-US"/>
        </a:p>
      </dgm:t>
    </dgm:pt>
    <dgm:pt modelId="{D9E79890-53E2-5645-B7E8-2B5D4F555904}" type="pres">
      <dgm:prSet presAssocID="{7F58FB3A-BC77-B546-9BEA-47204A889739}" presName="CompostProcess" presStyleCnt="0">
        <dgm:presLayoutVars>
          <dgm:dir/>
          <dgm:resizeHandles val="exact"/>
        </dgm:presLayoutVars>
      </dgm:prSet>
      <dgm:spPr/>
    </dgm:pt>
    <dgm:pt modelId="{5FD93F87-FC60-7842-AD09-90E5C8E9DC99}" type="pres">
      <dgm:prSet presAssocID="{7F58FB3A-BC77-B546-9BEA-47204A889739}" presName="arrow" presStyleLbl="bgShp" presStyleIdx="0" presStyleCnt="1"/>
      <dgm:spPr/>
    </dgm:pt>
    <dgm:pt modelId="{FFB899FB-3969-0C42-8911-4A2FE3EDCB04}" type="pres">
      <dgm:prSet presAssocID="{7F58FB3A-BC77-B546-9BEA-47204A889739}" presName="linearProcess" presStyleCnt="0"/>
      <dgm:spPr/>
    </dgm:pt>
    <dgm:pt modelId="{340FD758-7DA0-C241-9CBE-4A0BD89605D0}" type="pres">
      <dgm:prSet presAssocID="{368562E8-5D5B-7F41-9867-2BA8E18B7F74}" presName="textNode" presStyleLbl="node1" presStyleIdx="0" presStyleCnt="7">
        <dgm:presLayoutVars>
          <dgm:bulletEnabled val="1"/>
        </dgm:presLayoutVars>
      </dgm:prSet>
      <dgm:spPr/>
      <dgm:t>
        <a:bodyPr/>
        <a:lstStyle/>
        <a:p>
          <a:endParaRPr lang="en-US"/>
        </a:p>
      </dgm:t>
    </dgm:pt>
    <dgm:pt modelId="{37BDE55D-B8DD-774A-B141-D4866EB2A3DA}" type="pres">
      <dgm:prSet presAssocID="{EC2047F4-6725-0C42-A401-746581166E58}" presName="sibTrans" presStyleCnt="0"/>
      <dgm:spPr/>
    </dgm:pt>
    <dgm:pt modelId="{8862749D-78AE-D740-8F82-E7C50D65A5F8}" type="pres">
      <dgm:prSet presAssocID="{63FA78B0-5CDC-5646-9074-05225498C419}" presName="textNode" presStyleLbl="node1" presStyleIdx="1" presStyleCnt="7">
        <dgm:presLayoutVars>
          <dgm:bulletEnabled val="1"/>
        </dgm:presLayoutVars>
      </dgm:prSet>
      <dgm:spPr/>
      <dgm:t>
        <a:bodyPr/>
        <a:lstStyle/>
        <a:p>
          <a:endParaRPr lang="en-US"/>
        </a:p>
      </dgm:t>
    </dgm:pt>
    <dgm:pt modelId="{E59A7091-49B9-6448-8F1E-CE2CB904F498}" type="pres">
      <dgm:prSet presAssocID="{6BA90316-2845-254C-8D69-A5417E583DB5}" presName="sibTrans" presStyleCnt="0"/>
      <dgm:spPr/>
    </dgm:pt>
    <dgm:pt modelId="{3F35E66C-6CBB-2F46-9DAF-1955F36867F6}" type="pres">
      <dgm:prSet presAssocID="{F1377A1C-87AD-EE41-B797-3ACD42FB8CE2}" presName="textNode" presStyleLbl="node1" presStyleIdx="2" presStyleCnt="7">
        <dgm:presLayoutVars>
          <dgm:bulletEnabled val="1"/>
        </dgm:presLayoutVars>
      </dgm:prSet>
      <dgm:spPr/>
      <dgm:t>
        <a:bodyPr/>
        <a:lstStyle/>
        <a:p>
          <a:endParaRPr lang="en-US"/>
        </a:p>
      </dgm:t>
    </dgm:pt>
    <dgm:pt modelId="{5EC7A91C-719D-9F4D-B4C9-63A2D0DA5980}" type="pres">
      <dgm:prSet presAssocID="{6F305971-5900-AE42-BCED-4FB271B149F0}" presName="sibTrans" presStyleCnt="0"/>
      <dgm:spPr/>
    </dgm:pt>
    <dgm:pt modelId="{69393A64-ECF5-C841-AEDF-490E96EF0328}" type="pres">
      <dgm:prSet presAssocID="{DA0B3740-BD9B-BD4D-A3B5-E4777CEDBE51}" presName="textNode" presStyleLbl="node1" presStyleIdx="3" presStyleCnt="7">
        <dgm:presLayoutVars>
          <dgm:bulletEnabled val="1"/>
        </dgm:presLayoutVars>
      </dgm:prSet>
      <dgm:spPr/>
      <dgm:t>
        <a:bodyPr/>
        <a:lstStyle/>
        <a:p>
          <a:endParaRPr lang="en-US"/>
        </a:p>
      </dgm:t>
    </dgm:pt>
    <dgm:pt modelId="{E16011EC-F392-AB46-982D-18AFEA5BEB5F}" type="pres">
      <dgm:prSet presAssocID="{9EDE07A4-3896-884E-86DD-AADD83F547C2}" presName="sibTrans" presStyleCnt="0"/>
      <dgm:spPr/>
    </dgm:pt>
    <dgm:pt modelId="{18A69273-10D6-794B-81EC-D360816B1186}" type="pres">
      <dgm:prSet presAssocID="{7FB41E0E-B0B5-9541-9838-053261E6A7A6}" presName="textNode" presStyleLbl="node1" presStyleIdx="4" presStyleCnt="7">
        <dgm:presLayoutVars>
          <dgm:bulletEnabled val="1"/>
        </dgm:presLayoutVars>
      </dgm:prSet>
      <dgm:spPr/>
      <dgm:t>
        <a:bodyPr/>
        <a:lstStyle/>
        <a:p>
          <a:endParaRPr lang="en-US"/>
        </a:p>
      </dgm:t>
    </dgm:pt>
    <dgm:pt modelId="{556ECF22-4D67-C546-AA52-E648F4C0F5EF}" type="pres">
      <dgm:prSet presAssocID="{894E9C9D-DE90-A94B-A9E8-AC975F33DDA7}" presName="sibTrans" presStyleCnt="0"/>
      <dgm:spPr/>
    </dgm:pt>
    <dgm:pt modelId="{4DE98E86-4C56-D94C-8B0A-5305C7AF5D38}" type="pres">
      <dgm:prSet presAssocID="{98B62CD1-9EBF-1948-8E0C-383001B2945C}" presName="textNode" presStyleLbl="node1" presStyleIdx="5" presStyleCnt="7">
        <dgm:presLayoutVars>
          <dgm:bulletEnabled val="1"/>
        </dgm:presLayoutVars>
      </dgm:prSet>
      <dgm:spPr/>
      <dgm:t>
        <a:bodyPr/>
        <a:lstStyle/>
        <a:p>
          <a:endParaRPr lang="en-US"/>
        </a:p>
      </dgm:t>
    </dgm:pt>
    <dgm:pt modelId="{E177C15B-0477-6944-99E7-40BE646E8BBD}" type="pres">
      <dgm:prSet presAssocID="{82721895-D33B-2B45-8E33-3458C7D9C03C}" presName="sibTrans" presStyleCnt="0"/>
      <dgm:spPr/>
    </dgm:pt>
    <dgm:pt modelId="{3833FE40-AB3B-2942-B751-82FA6519C756}" type="pres">
      <dgm:prSet presAssocID="{B15C87EE-3B48-8D4E-BCE3-A893268E7826}" presName="textNode" presStyleLbl="node1" presStyleIdx="6" presStyleCnt="7">
        <dgm:presLayoutVars>
          <dgm:bulletEnabled val="1"/>
        </dgm:presLayoutVars>
      </dgm:prSet>
      <dgm:spPr/>
      <dgm:t>
        <a:bodyPr/>
        <a:lstStyle/>
        <a:p>
          <a:endParaRPr lang="en-US"/>
        </a:p>
      </dgm:t>
    </dgm:pt>
  </dgm:ptLst>
  <dgm:cxnLst>
    <dgm:cxn modelId="{84DB4F50-9E82-114C-B051-41EB7CF10977}" srcId="{7F58FB3A-BC77-B546-9BEA-47204A889739}" destId="{7FB41E0E-B0B5-9541-9838-053261E6A7A6}" srcOrd="4" destOrd="0" parTransId="{09E07A73-4D6F-8540-8F55-A91A30BB62EF}" sibTransId="{894E9C9D-DE90-A94B-A9E8-AC975F33DDA7}"/>
    <dgm:cxn modelId="{8FCCFAB8-B0AC-E947-BD7B-7C9250F48760}" type="presOf" srcId="{98B62CD1-9EBF-1948-8E0C-383001B2945C}" destId="{4DE98E86-4C56-D94C-8B0A-5305C7AF5D38}" srcOrd="0" destOrd="0" presId="urn:microsoft.com/office/officeart/2005/8/layout/hProcess9"/>
    <dgm:cxn modelId="{0EAF8DFE-CDBD-2643-9C6F-B179F7D96EB1}" type="presOf" srcId="{368562E8-5D5B-7F41-9867-2BA8E18B7F74}" destId="{340FD758-7DA0-C241-9CBE-4A0BD89605D0}" srcOrd="0" destOrd="0" presId="urn:microsoft.com/office/officeart/2005/8/layout/hProcess9"/>
    <dgm:cxn modelId="{3131D56C-B6B7-B84B-AA0A-11E5997E1891}" type="presOf" srcId="{DA0B3740-BD9B-BD4D-A3B5-E4777CEDBE51}" destId="{69393A64-ECF5-C841-AEDF-490E96EF0328}" srcOrd="0" destOrd="0" presId="urn:microsoft.com/office/officeart/2005/8/layout/hProcess9"/>
    <dgm:cxn modelId="{152E6B48-6416-D847-A538-B6FFF277E4EA}" srcId="{7F58FB3A-BC77-B546-9BEA-47204A889739}" destId="{F1377A1C-87AD-EE41-B797-3ACD42FB8CE2}" srcOrd="2" destOrd="0" parTransId="{D0986E58-ED31-BC41-A406-AD527E040F77}" sibTransId="{6F305971-5900-AE42-BCED-4FB271B149F0}"/>
    <dgm:cxn modelId="{CE2DAE11-BF5B-6349-94DB-B63958B0AA54}" type="presOf" srcId="{F1377A1C-87AD-EE41-B797-3ACD42FB8CE2}" destId="{3F35E66C-6CBB-2F46-9DAF-1955F36867F6}" srcOrd="0" destOrd="0" presId="urn:microsoft.com/office/officeart/2005/8/layout/hProcess9"/>
    <dgm:cxn modelId="{B3F03D81-81B9-4348-B345-E3099D3F6C36}" type="presOf" srcId="{7F58FB3A-BC77-B546-9BEA-47204A889739}" destId="{D9E79890-53E2-5645-B7E8-2B5D4F555904}" srcOrd="0" destOrd="0" presId="urn:microsoft.com/office/officeart/2005/8/layout/hProcess9"/>
    <dgm:cxn modelId="{D3C8D121-A068-1448-BDE8-ADC4DCCC56D4}" type="presOf" srcId="{B15C87EE-3B48-8D4E-BCE3-A893268E7826}" destId="{3833FE40-AB3B-2942-B751-82FA6519C756}" srcOrd="0" destOrd="0" presId="urn:microsoft.com/office/officeart/2005/8/layout/hProcess9"/>
    <dgm:cxn modelId="{70227A77-4643-9D4E-8752-484853DEA22C}" srcId="{7F58FB3A-BC77-B546-9BEA-47204A889739}" destId="{368562E8-5D5B-7F41-9867-2BA8E18B7F74}" srcOrd="0" destOrd="0" parTransId="{1EFE5780-9113-FF4C-8A07-6C255F4391E2}" sibTransId="{EC2047F4-6725-0C42-A401-746581166E58}"/>
    <dgm:cxn modelId="{481C4FDC-3E3A-854F-85E4-4127C524C0DC}" type="presOf" srcId="{7FB41E0E-B0B5-9541-9838-053261E6A7A6}" destId="{18A69273-10D6-794B-81EC-D360816B1186}" srcOrd="0" destOrd="0" presId="urn:microsoft.com/office/officeart/2005/8/layout/hProcess9"/>
    <dgm:cxn modelId="{670D0E0F-F2AD-3843-85D4-05773087E127}" srcId="{7F58FB3A-BC77-B546-9BEA-47204A889739}" destId="{DA0B3740-BD9B-BD4D-A3B5-E4777CEDBE51}" srcOrd="3" destOrd="0" parTransId="{2571D406-2440-FD40-9E07-787986CE94EA}" sibTransId="{9EDE07A4-3896-884E-86DD-AADD83F547C2}"/>
    <dgm:cxn modelId="{EAAB520B-ABEA-3742-AFDE-00665F49C4B5}" srcId="{7F58FB3A-BC77-B546-9BEA-47204A889739}" destId="{98B62CD1-9EBF-1948-8E0C-383001B2945C}" srcOrd="5" destOrd="0" parTransId="{44B8CB2A-69F0-4349-AE6E-7A1C5FB907FF}" sibTransId="{82721895-D33B-2B45-8E33-3458C7D9C03C}"/>
    <dgm:cxn modelId="{BAD36393-2A04-B748-9370-D39A792BDEA6}" type="presOf" srcId="{63FA78B0-5CDC-5646-9074-05225498C419}" destId="{8862749D-78AE-D740-8F82-E7C50D65A5F8}" srcOrd="0" destOrd="0" presId="urn:microsoft.com/office/officeart/2005/8/layout/hProcess9"/>
    <dgm:cxn modelId="{549D9EE1-FE0C-F946-AC1C-3D86DCB6EB45}" srcId="{7F58FB3A-BC77-B546-9BEA-47204A889739}" destId="{63FA78B0-5CDC-5646-9074-05225498C419}" srcOrd="1" destOrd="0" parTransId="{7019828B-2AE8-554F-82E3-ABFFE5B270A7}" sibTransId="{6BA90316-2845-254C-8D69-A5417E583DB5}"/>
    <dgm:cxn modelId="{B98B036F-9E4A-FA46-BE67-51285E533881}" srcId="{7F58FB3A-BC77-B546-9BEA-47204A889739}" destId="{B15C87EE-3B48-8D4E-BCE3-A893268E7826}" srcOrd="6" destOrd="0" parTransId="{7AA61B62-FEDE-F64C-9987-D6BD14BD25D8}" sibTransId="{222547A9-4167-2B47-899D-AFE503D64223}"/>
    <dgm:cxn modelId="{C03FF286-5E9D-7B44-8087-4B35460F417A}" type="presParOf" srcId="{D9E79890-53E2-5645-B7E8-2B5D4F555904}" destId="{5FD93F87-FC60-7842-AD09-90E5C8E9DC99}" srcOrd="0" destOrd="0" presId="urn:microsoft.com/office/officeart/2005/8/layout/hProcess9"/>
    <dgm:cxn modelId="{C15B3038-6043-5143-B8A1-5656F58AC567}" type="presParOf" srcId="{D9E79890-53E2-5645-B7E8-2B5D4F555904}" destId="{FFB899FB-3969-0C42-8911-4A2FE3EDCB04}" srcOrd="1" destOrd="0" presId="urn:microsoft.com/office/officeart/2005/8/layout/hProcess9"/>
    <dgm:cxn modelId="{475FE5B0-F04F-EC48-8280-68E95259D1ED}" type="presParOf" srcId="{FFB899FB-3969-0C42-8911-4A2FE3EDCB04}" destId="{340FD758-7DA0-C241-9CBE-4A0BD89605D0}" srcOrd="0" destOrd="0" presId="urn:microsoft.com/office/officeart/2005/8/layout/hProcess9"/>
    <dgm:cxn modelId="{270934C7-5ABC-E244-AC6B-85CFA749D35C}" type="presParOf" srcId="{FFB899FB-3969-0C42-8911-4A2FE3EDCB04}" destId="{37BDE55D-B8DD-774A-B141-D4866EB2A3DA}" srcOrd="1" destOrd="0" presId="urn:microsoft.com/office/officeart/2005/8/layout/hProcess9"/>
    <dgm:cxn modelId="{8D08A73B-20F8-804E-8EB8-F20D66CB5FEE}" type="presParOf" srcId="{FFB899FB-3969-0C42-8911-4A2FE3EDCB04}" destId="{8862749D-78AE-D740-8F82-E7C50D65A5F8}" srcOrd="2" destOrd="0" presId="urn:microsoft.com/office/officeart/2005/8/layout/hProcess9"/>
    <dgm:cxn modelId="{CFD5C668-1BAA-C040-92F0-4AD598B4F176}" type="presParOf" srcId="{FFB899FB-3969-0C42-8911-4A2FE3EDCB04}" destId="{E59A7091-49B9-6448-8F1E-CE2CB904F498}" srcOrd="3" destOrd="0" presId="urn:microsoft.com/office/officeart/2005/8/layout/hProcess9"/>
    <dgm:cxn modelId="{E97AB702-CC29-6942-92D0-F5263EEDFC8E}" type="presParOf" srcId="{FFB899FB-3969-0C42-8911-4A2FE3EDCB04}" destId="{3F35E66C-6CBB-2F46-9DAF-1955F36867F6}" srcOrd="4" destOrd="0" presId="urn:microsoft.com/office/officeart/2005/8/layout/hProcess9"/>
    <dgm:cxn modelId="{C6A2B72F-5CB0-D040-B606-F39C479A95FC}" type="presParOf" srcId="{FFB899FB-3969-0C42-8911-4A2FE3EDCB04}" destId="{5EC7A91C-719D-9F4D-B4C9-63A2D0DA5980}" srcOrd="5" destOrd="0" presId="urn:microsoft.com/office/officeart/2005/8/layout/hProcess9"/>
    <dgm:cxn modelId="{8CB33FBC-7ADE-B348-8E35-42E90CF00D06}" type="presParOf" srcId="{FFB899FB-3969-0C42-8911-4A2FE3EDCB04}" destId="{69393A64-ECF5-C841-AEDF-490E96EF0328}" srcOrd="6" destOrd="0" presId="urn:microsoft.com/office/officeart/2005/8/layout/hProcess9"/>
    <dgm:cxn modelId="{E7625782-2572-2B48-A0F1-5CE52EFFE5C6}" type="presParOf" srcId="{FFB899FB-3969-0C42-8911-4A2FE3EDCB04}" destId="{E16011EC-F392-AB46-982D-18AFEA5BEB5F}" srcOrd="7" destOrd="0" presId="urn:microsoft.com/office/officeart/2005/8/layout/hProcess9"/>
    <dgm:cxn modelId="{1E77C6C0-708E-7845-A735-FB48E932FB30}" type="presParOf" srcId="{FFB899FB-3969-0C42-8911-4A2FE3EDCB04}" destId="{18A69273-10D6-794B-81EC-D360816B1186}" srcOrd="8" destOrd="0" presId="urn:microsoft.com/office/officeart/2005/8/layout/hProcess9"/>
    <dgm:cxn modelId="{4FE1DBBD-EB41-2F45-9F91-3ABEBD5BA30B}" type="presParOf" srcId="{FFB899FB-3969-0C42-8911-4A2FE3EDCB04}" destId="{556ECF22-4D67-C546-AA52-E648F4C0F5EF}" srcOrd="9" destOrd="0" presId="urn:microsoft.com/office/officeart/2005/8/layout/hProcess9"/>
    <dgm:cxn modelId="{C0792658-782C-1F46-8D82-B211C8BD18DC}" type="presParOf" srcId="{FFB899FB-3969-0C42-8911-4A2FE3EDCB04}" destId="{4DE98E86-4C56-D94C-8B0A-5305C7AF5D38}" srcOrd="10" destOrd="0" presId="urn:microsoft.com/office/officeart/2005/8/layout/hProcess9"/>
    <dgm:cxn modelId="{F6B6F3B8-8494-A548-BA34-00B8E0762C4E}" type="presParOf" srcId="{FFB899FB-3969-0C42-8911-4A2FE3EDCB04}" destId="{E177C15B-0477-6944-99E7-40BE646E8BBD}" srcOrd="11" destOrd="0" presId="urn:microsoft.com/office/officeart/2005/8/layout/hProcess9"/>
    <dgm:cxn modelId="{FE2957EB-007A-774A-BF57-7A5723A78EA5}" type="presParOf" srcId="{FFB899FB-3969-0C42-8911-4A2FE3EDCB04}" destId="{3833FE40-AB3B-2942-B751-82FA6519C756}"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559D2260-16A4-344D-AB40-3549CD7920C5}" type="doc">
      <dgm:prSet loTypeId="urn:microsoft.com/office/officeart/2005/8/layout/cycle3" loCatId="" qsTypeId="urn:microsoft.com/office/officeart/2005/8/quickstyle/3D5" qsCatId="3D" csTypeId="urn:microsoft.com/office/officeart/2005/8/colors/accent1_2" csCatId="accent1" phldr="1"/>
      <dgm:spPr/>
      <dgm:t>
        <a:bodyPr/>
        <a:lstStyle/>
        <a:p>
          <a:endParaRPr lang="en-US"/>
        </a:p>
      </dgm:t>
    </dgm:pt>
    <dgm:pt modelId="{3754E333-455C-1147-99DD-20BF2CA5F6C6}">
      <dgm:prSet phldrT="[Text]"/>
      <dgm:spPr/>
      <dgm:t>
        <a:bodyPr/>
        <a:lstStyle/>
        <a:p>
          <a:r>
            <a:rPr lang="en-US" dirty="0" smtClean="0"/>
            <a:t>Engage</a:t>
          </a:r>
          <a:endParaRPr lang="en-US" dirty="0"/>
        </a:p>
      </dgm:t>
    </dgm:pt>
    <dgm:pt modelId="{49E37717-0B3A-C945-AFD0-424DA82AD8F9}" type="parTrans" cxnId="{A5D7B8E2-96B3-1241-90C7-6151ECD5F357}">
      <dgm:prSet/>
      <dgm:spPr/>
      <dgm:t>
        <a:bodyPr/>
        <a:lstStyle/>
        <a:p>
          <a:endParaRPr lang="en-US"/>
        </a:p>
      </dgm:t>
    </dgm:pt>
    <dgm:pt modelId="{AA42421E-64A0-024A-9EA3-E4468BB9C710}" type="sibTrans" cxnId="{A5D7B8E2-96B3-1241-90C7-6151ECD5F357}">
      <dgm:prSet/>
      <dgm:spPr/>
      <dgm:t>
        <a:bodyPr/>
        <a:lstStyle/>
        <a:p>
          <a:endParaRPr lang="en-US"/>
        </a:p>
      </dgm:t>
    </dgm:pt>
    <dgm:pt modelId="{464AF7A0-674D-6E4C-9A99-7DB2C9C31BFC}">
      <dgm:prSet phldrT="[Text]"/>
      <dgm:spPr/>
      <dgm:t>
        <a:bodyPr/>
        <a:lstStyle/>
        <a:p>
          <a:r>
            <a:rPr lang="en-US" dirty="0" smtClean="0"/>
            <a:t>Enable</a:t>
          </a:r>
          <a:endParaRPr lang="en-US" dirty="0"/>
        </a:p>
      </dgm:t>
    </dgm:pt>
    <dgm:pt modelId="{0A00853B-7174-9A4A-87BD-0248FCD1ED12}" type="parTrans" cxnId="{6E68EFD3-6FF4-0040-989B-065D23F03059}">
      <dgm:prSet/>
      <dgm:spPr/>
      <dgm:t>
        <a:bodyPr/>
        <a:lstStyle/>
        <a:p>
          <a:endParaRPr lang="en-US"/>
        </a:p>
      </dgm:t>
    </dgm:pt>
    <dgm:pt modelId="{B410DD70-0201-C947-9B79-624877DDB4D7}" type="sibTrans" cxnId="{6E68EFD3-6FF4-0040-989B-065D23F03059}">
      <dgm:prSet/>
      <dgm:spPr/>
      <dgm:t>
        <a:bodyPr/>
        <a:lstStyle/>
        <a:p>
          <a:endParaRPr lang="en-US"/>
        </a:p>
      </dgm:t>
    </dgm:pt>
    <dgm:pt modelId="{9D6DA084-6B0B-5943-BB0F-7CF09E2F8565}">
      <dgm:prSet phldrT="[Text]"/>
      <dgm:spPr/>
      <dgm:t>
        <a:bodyPr/>
        <a:lstStyle/>
        <a:p>
          <a:r>
            <a:rPr lang="en-US" dirty="0" smtClean="0"/>
            <a:t>Connect</a:t>
          </a:r>
          <a:endParaRPr lang="en-US" dirty="0"/>
        </a:p>
      </dgm:t>
    </dgm:pt>
    <dgm:pt modelId="{5F884AAE-B44B-1341-A75D-F77706D2BD8A}" type="parTrans" cxnId="{AF2E6B29-ED55-7E4B-8CE5-84F954CEC17A}">
      <dgm:prSet/>
      <dgm:spPr/>
      <dgm:t>
        <a:bodyPr/>
        <a:lstStyle/>
        <a:p>
          <a:endParaRPr lang="en-US"/>
        </a:p>
      </dgm:t>
    </dgm:pt>
    <dgm:pt modelId="{F908219C-6D87-B64D-8B34-CC694F7E23BF}" type="sibTrans" cxnId="{AF2E6B29-ED55-7E4B-8CE5-84F954CEC17A}">
      <dgm:prSet/>
      <dgm:spPr/>
      <dgm:t>
        <a:bodyPr/>
        <a:lstStyle/>
        <a:p>
          <a:endParaRPr lang="en-US"/>
        </a:p>
      </dgm:t>
    </dgm:pt>
    <dgm:pt modelId="{47226423-D2C8-AE4D-8F05-9F4F1EB7FE7B}">
      <dgm:prSet phldrT="[Text]"/>
      <dgm:spPr/>
      <dgm:t>
        <a:bodyPr/>
        <a:lstStyle/>
        <a:p>
          <a:r>
            <a:rPr lang="en-US" dirty="0" smtClean="0"/>
            <a:t>Learn</a:t>
          </a:r>
          <a:endParaRPr lang="en-US" dirty="0"/>
        </a:p>
      </dgm:t>
    </dgm:pt>
    <dgm:pt modelId="{B08BF480-F049-1148-9AD8-C06677038935}" type="parTrans" cxnId="{644E5160-1126-9441-B26E-4BBD8685308A}">
      <dgm:prSet/>
      <dgm:spPr/>
      <dgm:t>
        <a:bodyPr/>
        <a:lstStyle/>
        <a:p>
          <a:endParaRPr lang="en-US"/>
        </a:p>
      </dgm:t>
    </dgm:pt>
    <dgm:pt modelId="{A6234A35-3446-D74D-9925-5DE97F61CD79}" type="sibTrans" cxnId="{644E5160-1126-9441-B26E-4BBD8685308A}">
      <dgm:prSet/>
      <dgm:spPr/>
      <dgm:t>
        <a:bodyPr/>
        <a:lstStyle/>
        <a:p>
          <a:endParaRPr lang="en-US"/>
        </a:p>
      </dgm:t>
    </dgm:pt>
    <dgm:pt modelId="{6FB92B3D-E17B-C44D-ABB5-FE8B56740CE5}" type="pres">
      <dgm:prSet presAssocID="{559D2260-16A4-344D-AB40-3549CD7920C5}" presName="Name0" presStyleCnt="0">
        <dgm:presLayoutVars>
          <dgm:dir/>
          <dgm:resizeHandles val="exact"/>
        </dgm:presLayoutVars>
      </dgm:prSet>
      <dgm:spPr/>
      <dgm:t>
        <a:bodyPr/>
        <a:lstStyle/>
        <a:p>
          <a:endParaRPr lang="en-US"/>
        </a:p>
      </dgm:t>
    </dgm:pt>
    <dgm:pt modelId="{9C9DAB68-D477-1847-823B-1A86A2AD6BAC}" type="pres">
      <dgm:prSet presAssocID="{559D2260-16A4-344D-AB40-3549CD7920C5}" presName="cycle" presStyleCnt="0"/>
      <dgm:spPr/>
    </dgm:pt>
    <dgm:pt modelId="{704A53A0-93E5-AF4D-BD5C-3D500A655570}" type="pres">
      <dgm:prSet presAssocID="{464AF7A0-674D-6E4C-9A99-7DB2C9C31BFC}" presName="nodeFirstNode" presStyleLbl="node1" presStyleIdx="0" presStyleCnt="4">
        <dgm:presLayoutVars>
          <dgm:bulletEnabled val="1"/>
        </dgm:presLayoutVars>
      </dgm:prSet>
      <dgm:spPr/>
      <dgm:t>
        <a:bodyPr/>
        <a:lstStyle/>
        <a:p>
          <a:endParaRPr lang="en-US"/>
        </a:p>
      </dgm:t>
    </dgm:pt>
    <dgm:pt modelId="{E549F380-A838-534C-B4CA-4087781727F9}" type="pres">
      <dgm:prSet presAssocID="{B410DD70-0201-C947-9B79-624877DDB4D7}" presName="sibTransFirstNode" presStyleLbl="bgShp" presStyleIdx="0" presStyleCnt="1"/>
      <dgm:spPr/>
      <dgm:t>
        <a:bodyPr/>
        <a:lstStyle/>
        <a:p>
          <a:endParaRPr lang="en-US"/>
        </a:p>
      </dgm:t>
    </dgm:pt>
    <dgm:pt modelId="{5AA346B3-21D0-2A49-988C-E7963F7CBF7F}" type="pres">
      <dgm:prSet presAssocID="{9D6DA084-6B0B-5943-BB0F-7CF09E2F8565}" presName="nodeFollowingNodes" presStyleLbl="node1" presStyleIdx="1" presStyleCnt="4">
        <dgm:presLayoutVars>
          <dgm:bulletEnabled val="1"/>
        </dgm:presLayoutVars>
      </dgm:prSet>
      <dgm:spPr/>
      <dgm:t>
        <a:bodyPr/>
        <a:lstStyle/>
        <a:p>
          <a:endParaRPr lang="en-US"/>
        </a:p>
      </dgm:t>
    </dgm:pt>
    <dgm:pt modelId="{4A19CE1E-A7C2-7B4E-8A78-2C1C930EE3EF}" type="pres">
      <dgm:prSet presAssocID="{47226423-D2C8-AE4D-8F05-9F4F1EB7FE7B}" presName="nodeFollowingNodes" presStyleLbl="node1" presStyleIdx="2" presStyleCnt="4">
        <dgm:presLayoutVars>
          <dgm:bulletEnabled val="1"/>
        </dgm:presLayoutVars>
      </dgm:prSet>
      <dgm:spPr/>
      <dgm:t>
        <a:bodyPr/>
        <a:lstStyle/>
        <a:p>
          <a:endParaRPr lang="en-US"/>
        </a:p>
      </dgm:t>
    </dgm:pt>
    <dgm:pt modelId="{6511CF32-445B-4543-8957-7A5ACE09588A}" type="pres">
      <dgm:prSet presAssocID="{3754E333-455C-1147-99DD-20BF2CA5F6C6}" presName="nodeFollowingNodes" presStyleLbl="node1" presStyleIdx="3" presStyleCnt="4">
        <dgm:presLayoutVars>
          <dgm:bulletEnabled val="1"/>
        </dgm:presLayoutVars>
      </dgm:prSet>
      <dgm:spPr/>
      <dgm:t>
        <a:bodyPr/>
        <a:lstStyle/>
        <a:p>
          <a:endParaRPr lang="en-US"/>
        </a:p>
      </dgm:t>
    </dgm:pt>
  </dgm:ptLst>
  <dgm:cxnLst>
    <dgm:cxn modelId="{A5D7B8E2-96B3-1241-90C7-6151ECD5F357}" srcId="{559D2260-16A4-344D-AB40-3549CD7920C5}" destId="{3754E333-455C-1147-99DD-20BF2CA5F6C6}" srcOrd="3" destOrd="0" parTransId="{49E37717-0B3A-C945-AFD0-424DA82AD8F9}" sibTransId="{AA42421E-64A0-024A-9EA3-E4468BB9C710}"/>
    <dgm:cxn modelId="{FC48EAE0-976A-1142-84F4-6CAAE424B7FC}" type="presOf" srcId="{464AF7A0-674D-6E4C-9A99-7DB2C9C31BFC}" destId="{704A53A0-93E5-AF4D-BD5C-3D500A655570}" srcOrd="0" destOrd="0" presId="urn:microsoft.com/office/officeart/2005/8/layout/cycle3"/>
    <dgm:cxn modelId="{AF2E6B29-ED55-7E4B-8CE5-84F954CEC17A}" srcId="{559D2260-16A4-344D-AB40-3549CD7920C5}" destId="{9D6DA084-6B0B-5943-BB0F-7CF09E2F8565}" srcOrd="1" destOrd="0" parTransId="{5F884AAE-B44B-1341-A75D-F77706D2BD8A}" sibTransId="{F908219C-6D87-B64D-8B34-CC694F7E23BF}"/>
    <dgm:cxn modelId="{92EEB3B9-9228-B648-AC0B-58FDC9A64C22}" type="presOf" srcId="{3754E333-455C-1147-99DD-20BF2CA5F6C6}" destId="{6511CF32-445B-4543-8957-7A5ACE09588A}" srcOrd="0" destOrd="0" presId="urn:microsoft.com/office/officeart/2005/8/layout/cycle3"/>
    <dgm:cxn modelId="{310CE4DE-0878-854C-88AF-77CB5E3D2BE6}" type="presOf" srcId="{47226423-D2C8-AE4D-8F05-9F4F1EB7FE7B}" destId="{4A19CE1E-A7C2-7B4E-8A78-2C1C930EE3EF}" srcOrd="0" destOrd="0" presId="urn:microsoft.com/office/officeart/2005/8/layout/cycle3"/>
    <dgm:cxn modelId="{644E5160-1126-9441-B26E-4BBD8685308A}" srcId="{559D2260-16A4-344D-AB40-3549CD7920C5}" destId="{47226423-D2C8-AE4D-8F05-9F4F1EB7FE7B}" srcOrd="2" destOrd="0" parTransId="{B08BF480-F049-1148-9AD8-C06677038935}" sibTransId="{A6234A35-3446-D74D-9925-5DE97F61CD79}"/>
    <dgm:cxn modelId="{6E68EFD3-6FF4-0040-989B-065D23F03059}" srcId="{559D2260-16A4-344D-AB40-3549CD7920C5}" destId="{464AF7A0-674D-6E4C-9A99-7DB2C9C31BFC}" srcOrd="0" destOrd="0" parTransId="{0A00853B-7174-9A4A-87BD-0248FCD1ED12}" sibTransId="{B410DD70-0201-C947-9B79-624877DDB4D7}"/>
    <dgm:cxn modelId="{079DB241-820C-EA44-861F-55D95485FBF4}" type="presOf" srcId="{9D6DA084-6B0B-5943-BB0F-7CF09E2F8565}" destId="{5AA346B3-21D0-2A49-988C-E7963F7CBF7F}" srcOrd="0" destOrd="0" presId="urn:microsoft.com/office/officeart/2005/8/layout/cycle3"/>
    <dgm:cxn modelId="{125ED317-6992-CC4A-B287-DCCC0D741F34}" type="presOf" srcId="{B410DD70-0201-C947-9B79-624877DDB4D7}" destId="{E549F380-A838-534C-B4CA-4087781727F9}" srcOrd="0" destOrd="0" presId="urn:microsoft.com/office/officeart/2005/8/layout/cycle3"/>
    <dgm:cxn modelId="{A13F0010-B9F8-5D48-9C64-BB0A41B3469C}" type="presOf" srcId="{559D2260-16A4-344D-AB40-3549CD7920C5}" destId="{6FB92B3D-E17B-C44D-ABB5-FE8B56740CE5}" srcOrd="0" destOrd="0" presId="urn:microsoft.com/office/officeart/2005/8/layout/cycle3"/>
    <dgm:cxn modelId="{304909D9-0B49-724D-A423-2EC82A91D598}" type="presParOf" srcId="{6FB92B3D-E17B-C44D-ABB5-FE8B56740CE5}" destId="{9C9DAB68-D477-1847-823B-1A86A2AD6BAC}" srcOrd="0" destOrd="0" presId="urn:microsoft.com/office/officeart/2005/8/layout/cycle3"/>
    <dgm:cxn modelId="{725D5814-9161-0842-A692-FBE906B0E1EF}" type="presParOf" srcId="{9C9DAB68-D477-1847-823B-1A86A2AD6BAC}" destId="{704A53A0-93E5-AF4D-BD5C-3D500A655570}" srcOrd="0" destOrd="0" presId="urn:microsoft.com/office/officeart/2005/8/layout/cycle3"/>
    <dgm:cxn modelId="{0C5F6E55-774A-2948-BA3C-29DD116BDD08}" type="presParOf" srcId="{9C9DAB68-D477-1847-823B-1A86A2AD6BAC}" destId="{E549F380-A838-534C-B4CA-4087781727F9}" srcOrd="1" destOrd="0" presId="urn:microsoft.com/office/officeart/2005/8/layout/cycle3"/>
    <dgm:cxn modelId="{BA7046D6-9C8D-1946-8283-FD6AFFC998A6}" type="presParOf" srcId="{9C9DAB68-D477-1847-823B-1A86A2AD6BAC}" destId="{5AA346B3-21D0-2A49-988C-E7963F7CBF7F}" srcOrd="2" destOrd="0" presId="urn:microsoft.com/office/officeart/2005/8/layout/cycle3"/>
    <dgm:cxn modelId="{FBB755EF-96C0-D143-AE21-43844DBA6702}" type="presParOf" srcId="{9C9DAB68-D477-1847-823B-1A86A2AD6BAC}" destId="{4A19CE1E-A7C2-7B4E-8A78-2C1C930EE3EF}" srcOrd="3" destOrd="0" presId="urn:microsoft.com/office/officeart/2005/8/layout/cycle3"/>
    <dgm:cxn modelId="{85DEA397-54CC-2B40-B517-4FA66D2D8598}" type="presParOf" srcId="{9C9DAB68-D477-1847-823B-1A86A2AD6BAC}" destId="{6511CF32-445B-4543-8957-7A5ACE09588A}"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445DE9-865A-4586-8777-A62A67BE1C41}">
      <dsp:nvSpPr>
        <dsp:cNvPr id="0" name=""/>
        <dsp:cNvSpPr/>
      </dsp:nvSpPr>
      <dsp:spPr>
        <a:xfrm>
          <a:off x="837" y="1373367"/>
          <a:ext cx="2162642" cy="1291865"/>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User Requests Data</a:t>
          </a:r>
          <a:endParaRPr lang="en-US" sz="1100" kern="1200" dirty="0"/>
        </a:p>
        <a:p>
          <a:pPr marL="57150" lvl="1" indent="-57150" algn="l" defTabSz="488950">
            <a:lnSpc>
              <a:spcPct val="90000"/>
            </a:lnSpc>
            <a:spcBef>
              <a:spcPct val="0"/>
            </a:spcBef>
            <a:spcAft>
              <a:spcPct val="15000"/>
            </a:spcAft>
            <a:buChar char="••"/>
          </a:pPr>
          <a:r>
            <a:rPr lang="en-US" sz="1100" kern="1200" dirty="0" smtClean="0"/>
            <a:t>Client’s connection is established</a:t>
          </a:r>
          <a:endParaRPr lang="en-US" sz="1100" kern="1200" dirty="0"/>
        </a:p>
        <a:p>
          <a:pPr marL="57150" lvl="1" indent="-57150" algn="l" defTabSz="488950">
            <a:lnSpc>
              <a:spcPct val="90000"/>
            </a:lnSpc>
            <a:spcBef>
              <a:spcPct val="0"/>
            </a:spcBef>
            <a:spcAft>
              <a:spcPct val="15000"/>
            </a:spcAft>
            <a:buChar char="••"/>
          </a:pPr>
          <a:r>
            <a:rPr lang="en-US" sz="1100" kern="1200" dirty="0" smtClean="0"/>
            <a:t>Request data passed to “server”</a:t>
          </a:r>
          <a:endParaRPr lang="en-US" sz="1100" kern="1200" dirty="0"/>
        </a:p>
        <a:p>
          <a:pPr marL="57150" lvl="1" indent="-57150" algn="l" defTabSz="488950">
            <a:lnSpc>
              <a:spcPct val="90000"/>
            </a:lnSpc>
            <a:spcBef>
              <a:spcPct val="0"/>
            </a:spcBef>
            <a:spcAft>
              <a:spcPct val="15000"/>
            </a:spcAft>
            <a:buChar char="••"/>
          </a:pPr>
          <a:r>
            <a:rPr lang="en-US" sz="1100" kern="1200" dirty="0" smtClean="0"/>
            <a:t>Session Begins</a:t>
          </a:r>
          <a:endParaRPr lang="en-US" sz="1100" kern="1200" dirty="0"/>
        </a:p>
      </dsp:txBody>
      <dsp:txXfrm>
        <a:off x="30566" y="1403096"/>
        <a:ext cx="2103184" cy="955578"/>
      </dsp:txXfrm>
    </dsp:sp>
    <dsp:sp modelId="{A870AE5A-F5ED-4074-AF0A-0ECA4891AD86}">
      <dsp:nvSpPr>
        <dsp:cNvPr id="0" name=""/>
        <dsp:cNvSpPr/>
      </dsp:nvSpPr>
      <dsp:spPr>
        <a:xfrm>
          <a:off x="1201133" y="1659965"/>
          <a:ext cx="2383284" cy="2383284"/>
        </a:xfrm>
        <a:prstGeom prst="leftCircularArrow">
          <a:avLst>
            <a:gd name="adj1" fmla="val 3147"/>
            <a:gd name="adj2" fmla="val 387219"/>
            <a:gd name="adj3" fmla="val 2181753"/>
            <a:gd name="adj4" fmla="val 9043513"/>
            <a:gd name="adj5" fmla="val 367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1F4DAA7-293A-4584-8D25-62F613B17FB7}">
      <dsp:nvSpPr>
        <dsp:cNvPr id="0" name=""/>
        <dsp:cNvSpPr/>
      </dsp:nvSpPr>
      <dsp:spPr>
        <a:xfrm>
          <a:off x="481424" y="2528936"/>
          <a:ext cx="1922349" cy="764454"/>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Request</a:t>
          </a:r>
          <a:endParaRPr lang="en-US" sz="2800" kern="1200" dirty="0"/>
        </a:p>
      </dsp:txBody>
      <dsp:txXfrm>
        <a:off x="503814" y="2551326"/>
        <a:ext cx="1877569" cy="719674"/>
      </dsp:txXfrm>
    </dsp:sp>
    <dsp:sp modelId="{FAC5ACD8-B1C8-4586-BA55-E10E4F2446D2}">
      <dsp:nvSpPr>
        <dsp:cNvPr id="0" name=""/>
        <dsp:cNvSpPr/>
      </dsp:nvSpPr>
      <dsp:spPr>
        <a:xfrm>
          <a:off x="2760931" y="379393"/>
          <a:ext cx="2162642" cy="3279812"/>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1171866"/>
              <a:satOff val="-44036"/>
              <a:lumOff val="1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ct val="15000"/>
            </a:spcAft>
            <a:buChar char="••"/>
          </a:pPr>
          <a:r>
            <a:rPr lang="en-US" sz="1050" u="sng" kern="1200" dirty="0" smtClean="0"/>
            <a:t>On Request:</a:t>
          </a:r>
          <a:endParaRPr lang="en-US" sz="1050" kern="1200" dirty="0"/>
        </a:p>
        <a:p>
          <a:pPr marL="114300" lvl="2" indent="-57150" algn="l" defTabSz="466725">
            <a:lnSpc>
              <a:spcPct val="90000"/>
            </a:lnSpc>
            <a:spcBef>
              <a:spcPct val="0"/>
            </a:spcBef>
            <a:spcAft>
              <a:spcPct val="15000"/>
            </a:spcAft>
            <a:buChar char="••"/>
          </a:pPr>
          <a:r>
            <a:rPr lang="en-US" sz="1050" kern="1200" dirty="0" smtClean="0"/>
            <a:t>Virtual Server Processes Request</a:t>
          </a:r>
          <a:endParaRPr lang="en-US" sz="1050" kern="1200" dirty="0"/>
        </a:p>
        <a:p>
          <a:pPr marL="114300" lvl="2" indent="-57150" algn="l" defTabSz="466725">
            <a:lnSpc>
              <a:spcPct val="90000"/>
            </a:lnSpc>
            <a:spcBef>
              <a:spcPct val="0"/>
            </a:spcBef>
            <a:spcAft>
              <a:spcPct val="15000"/>
            </a:spcAft>
            <a:buChar char="••"/>
          </a:pPr>
          <a:r>
            <a:rPr lang="en-US" sz="1050" kern="1200" dirty="0" smtClean="0"/>
            <a:t>iRules Request Events Executed</a:t>
          </a:r>
          <a:endParaRPr lang="en-US" sz="1050" kern="1200" dirty="0"/>
        </a:p>
        <a:p>
          <a:pPr marL="114300" lvl="2" indent="-57150" algn="l" defTabSz="466725">
            <a:lnSpc>
              <a:spcPct val="90000"/>
            </a:lnSpc>
            <a:spcBef>
              <a:spcPct val="0"/>
            </a:spcBef>
            <a:spcAft>
              <a:spcPct val="15000"/>
            </a:spcAft>
            <a:buChar char="••"/>
          </a:pPr>
          <a:r>
            <a:rPr lang="en-US" sz="1050" kern="1200" dirty="0" smtClean="0"/>
            <a:t>Request info Processed, modifications made,  persistence applied, etc.</a:t>
          </a:r>
          <a:endParaRPr lang="en-US" sz="1050" kern="1200" dirty="0"/>
        </a:p>
        <a:p>
          <a:pPr marL="57150" lvl="1" indent="-57150" algn="l" defTabSz="466725">
            <a:lnSpc>
              <a:spcPct val="90000"/>
            </a:lnSpc>
            <a:spcBef>
              <a:spcPct val="0"/>
            </a:spcBef>
            <a:spcAft>
              <a:spcPct val="15000"/>
            </a:spcAft>
            <a:buChar char="••"/>
          </a:pPr>
          <a:r>
            <a:rPr lang="en-US" sz="1050" u="sng" kern="1200" dirty="0" smtClean="0"/>
            <a:t>On Response:</a:t>
          </a:r>
          <a:endParaRPr lang="en-US" sz="1050" u="sng" kern="1200" dirty="0"/>
        </a:p>
        <a:p>
          <a:pPr marL="114300" lvl="2" indent="-57150" algn="l" defTabSz="466725">
            <a:lnSpc>
              <a:spcPct val="90000"/>
            </a:lnSpc>
            <a:spcBef>
              <a:spcPct val="0"/>
            </a:spcBef>
            <a:spcAft>
              <a:spcPct val="15000"/>
            </a:spcAft>
            <a:buChar char="••"/>
          </a:pPr>
          <a:r>
            <a:rPr lang="en-US" sz="1050" u="none" kern="1200" dirty="0" smtClean="0"/>
            <a:t>iRule Response Events Executed</a:t>
          </a:r>
          <a:endParaRPr lang="en-US" sz="1050" u="none" kern="1200" dirty="0"/>
        </a:p>
        <a:p>
          <a:pPr marL="114300" lvl="2" indent="-57150" algn="l" defTabSz="466725">
            <a:lnSpc>
              <a:spcPct val="90000"/>
            </a:lnSpc>
            <a:spcBef>
              <a:spcPct val="0"/>
            </a:spcBef>
            <a:spcAft>
              <a:spcPct val="15000"/>
            </a:spcAft>
            <a:buChar char="••"/>
          </a:pPr>
          <a:r>
            <a:rPr lang="en-US" sz="1050" u="none" kern="1200" dirty="0" smtClean="0"/>
            <a:t>Response Data Processed</a:t>
          </a:r>
          <a:endParaRPr lang="en-US" sz="1050" u="none" kern="1200" dirty="0"/>
        </a:p>
        <a:p>
          <a:pPr marL="114300" lvl="2" indent="-57150" algn="l" defTabSz="466725">
            <a:lnSpc>
              <a:spcPct val="90000"/>
            </a:lnSpc>
            <a:spcBef>
              <a:spcPct val="0"/>
            </a:spcBef>
            <a:spcAft>
              <a:spcPct val="15000"/>
            </a:spcAft>
            <a:buChar char="••"/>
          </a:pPr>
          <a:r>
            <a:rPr lang="en-US" sz="1050" u="none" kern="1200" dirty="0" smtClean="0"/>
            <a:t>Response sent to client</a:t>
          </a:r>
          <a:endParaRPr lang="en-US" sz="1050" u="none" kern="1200" dirty="0"/>
        </a:p>
        <a:p>
          <a:pPr marL="57150" lvl="1" indent="-57150" algn="l" defTabSz="444500">
            <a:lnSpc>
              <a:spcPct val="90000"/>
            </a:lnSpc>
            <a:spcBef>
              <a:spcPct val="0"/>
            </a:spcBef>
            <a:spcAft>
              <a:spcPct val="15000"/>
            </a:spcAft>
            <a:buChar char="••"/>
          </a:pPr>
          <a:endParaRPr lang="en-US" sz="1000" kern="1200" dirty="0"/>
        </a:p>
      </dsp:txBody>
      <dsp:txXfrm>
        <a:off x="2824273" y="1145552"/>
        <a:ext cx="2035958" cy="2450311"/>
      </dsp:txXfrm>
    </dsp:sp>
    <dsp:sp modelId="{B837534F-6A16-4F05-B319-4C6CD5D35CB1}">
      <dsp:nvSpPr>
        <dsp:cNvPr id="0" name=""/>
        <dsp:cNvSpPr/>
      </dsp:nvSpPr>
      <dsp:spPr>
        <a:xfrm rot="1216870">
          <a:off x="4179110" y="62105"/>
          <a:ext cx="2456577" cy="2456577"/>
        </a:xfrm>
        <a:prstGeom prst="circularArrow">
          <a:avLst>
            <a:gd name="adj1" fmla="val 3053"/>
            <a:gd name="adj2" fmla="val 374835"/>
            <a:gd name="adj3" fmla="val 19903105"/>
            <a:gd name="adj4" fmla="val 13028962"/>
            <a:gd name="adj5" fmla="val 3562"/>
          </a:avLst>
        </a:prstGeom>
        <a:solidFill>
          <a:schemeClr val="bg2">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A06F6EF-3CFE-4247-8981-9BA426DAA9E7}">
      <dsp:nvSpPr>
        <dsp:cNvPr id="0" name=""/>
        <dsp:cNvSpPr/>
      </dsp:nvSpPr>
      <dsp:spPr>
        <a:xfrm>
          <a:off x="3448440" y="421568"/>
          <a:ext cx="1922349" cy="764454"/>
        </a:xfrm>
        <a:prstGeom prst="roundRect">
          <a:avLst>
            <a:gd name="adj" fmla="val 10000"/>
          </a:avLst>
        </a:prstGeom>
        <a:solidFill>
          <a:schemeClr val="accent2">
            <a:hueOff val="-1171866"/>
            <a:satOff val="-44036"/>
            <a:lumOff val="1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Processing</a:t>
          </a:r>
          <a:endParaRPr lang="en-US" sz="2800" kern="1200" dirty="0"/>
        </a:p>
      </dsp:txBody>
      <dsp:txXfrm>
        <a:off x="3470830" y="443958"/>
        <a:ext cx="1877569" cy="719674"/>
      </dsp:txXfrm>
    </dsp:sp>
    <dsp:sp modelId="{F7358F67-70ED-4C9D-9D3B-676312F02482}">
      <dsp:nvSpPr>
        <dsp:cNvPr id="0" name=""/>
        <dsp:cNvSpPr/>
      </dsp:nvSpPr>
      <dsp:spPr>
        <a:xfrm>
          <a:off x="5534088" y="1388350"/>
          <a:ext cx="2162642" cy="1130009"/>
        </a:xfrm>
        <a:prstGeom prst="roundRect">
          <a:avLst>
            <a:gd name="adj" fmla="val 10000"/>
          </a:avLst>
        </a:prstGeom>
        <a:solidFill>
          <a:schemeClr val="lt1">
            <a:alpha val="90000"/>
            <a:hueOff val="0"/>
            <a:satOff val="0"/>
            <a:lumOff val="0"/>
            <a:alphaOff val="0"/>
          </a:schemeClr>
        </a:solidFill>
        <a:ln w="19050" cap="flat" cmpd="sng" algn="ctr">
          <a:solidFill>
            <a:srgbClr val="FFC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Request Arrives at server (possibly modified)</a:t>
          </a:r>
          <a:endParaRPr lang="en-US" sz="1100" kern="1200" dirty="0"/>
        </a:p>
        <a:p>
          <a:pPr marL="57150" lvl="1" indent="-57150" algn="l" defTabSz="488950">
            <a:lnSpc>
              <a:spcPct val="90000"/>
            </a:lnSpc>
            <a:spcBef>
              <a:spcPct val="0"/>
            </a:spcBef>
            <a:spcAft>
              <a:spcPct val="15000"/>
            </a:spcAft>
            <a:buChar char="••"/>
          </a:pPr>
          <a:r>
            <a:rPr lang="en-US" sz="1100" kern="1200" dirty="0" smtClean="0"/>
            <a:t>Server Processes as needed</a:t>
          </a:r>
          <a:endParaRPr lang="en-US" sz="1100" kern="1200" dirty="0"/>
        </a:p>
        <a:p>
          <a:pPr marL="57150" lvl="1" indent="-57150" algn="l" defTabSz="488950">
            <a:lnSpc>
              <a:spcPct val="90000"/>
            </a:lnSpc>
            <a:spcBef>
              <a:spcPct val="0"/>
            </a:spcBef>
            <a:spcAft>
              <a:spcPct val="15000"/>
            </a:spcAft>
            <a:buChar char="••"/>
          </a:pPr>
          <a:r>
            <a:rPr lang="en-US" sz="1100" kern="1200" dirty="0" smtClean="0"/>
            <a:t>Response data is sent to client</a:t>
          </a:r>
          <a:endParaRPr lang="en-US" sz="1100" kern="1200" dirty="0"/>
        </a:p>
      </dsp:txBody>
      <dsp:txXfrm>
        <a:off x="5560093" y="1414355"/>
        <a:ext cx="2110632" cy="835854"/>
      </dsp:txXfrm>
    </dsp:sp>
    <dsp:sp modelId="{BD4EE895-0440-4917-BF6E-336A35A5047D}">
      <dsp:nvSpPr>
        <dsp:cNvPr id="0" name=""/>
        <dsp:cNvSpPr/>
      </dsp:nvSpPr>
      <dsp:spPr>
        <a:xfrm>
          <a:off x="6002450" y="2323535"/>
          <a:ext cx="1922349" cy="764454"/>
        </a:xfrm>
        <a:prstGeom prst="roundRect">
          <a:avLst>
            <a:gd name="adj" fmla="val 10000"/>
          </a:avLst>
        </a:prstGeom>
        <a:solidFill>
          <a:srgbClr val="FFC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Response</a:t>
          </a:r>
          <a:endParaRPr lang="en-US" sz="2800" kern="1200" dirty="0"/>
        </a:p>
      </dsp:txBody>
      <dsp:txXfrm>
        <a:off x="6024840" y="2345925"/>
        <a:ext cx="1877569" cy="7196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93F87-FC60-7842-AD09-90E5C8E9DC99}">
      <dsp:nvSpPr>
        <dsp:cNvPr id="0" name=""/>
        <dsp:cNvSpPr/>
      </dsp:nvSpPr>
      <dsp:spPr>
        <a:xfrm>
          <a:off x="674369" y="0"/>
          <a:ext cx="7642860" cy="4064000"/>
        </a:xfrm>
        <a:prstGeom prst="rightArrow">
          <a:avLst/>
        </a:prstGeom>
        <a:solidFill>
          <a:schemeClr val="accent4">
            <a:tint val="40000"/>
            <a:hueOff val="0"/>
            <a:satOff val="0"/>
            <a:lumOff val="0"/>
            <a:alphaOff val="0"/>
          </a:schemeClr>
        </a:solidFill>
        <a:ln>
          <a:noFill/>
        </a:ln>
        <a:effectLst>
          <a:outerShdw blurRad="50800" dist="25400" dir="5400000" rotWithShape="0">
            <a:srgbClr val="000000">
              <a:alpha val="46000"/>
            </a:srgbClr>
          </a:outerShdw>
        </a:effectLst>
      </dsp:spPr>
      <dsp:style>
        <a:lnRef idx="0">
          <a:scrgbClr r="0" g="0" b="0"/>
        </a:lnRef>
        <a:fillRef idx="1">
          <a:scrgbClr r="0" g="0" b="0"/>
        </a:fillRef>
        <a:effectRef idx="2">
          <a:scrgbClr r="0" g="0" b="0"/>
        </a:effectRef>
        <a:fontRef idx="minor"/>
      </dsp:style>
    </dsp:sp>
    <dsp:sp modelId="{340FD758-7DA0-C241-9CBE-4A0BD89605D0}">
      <dsp:nvSpPr>
        <dsp:cNvPr id="0" name=""/>
        <dsp:cNvSpPr/>
      </dsp:nvSpPr>
      <dsp:spPr>
        <a:xfrm>
          <a:off x="768" y="1219199"/>
          <a:ext cx="1231515" cy="1625600"/>
        </a:xfrm>
        <a:prstGeom prst="roundRect">
          <a:avLst/>
        </a:prstGeom>
        <a:gradFill rotWithShape="0">
          <a:gsLst>
            <a:gs pos="0">
              <a:schemeClr val="accent4">
                <a:shade val="80000"/>
                <a:hueOff val="0"/>
                <a:satOff val="0"/>
                <a:lumOff val="0"/>
                <a:alphaOff val="0"/>
                <a:tint val="94000"/>
                <a:satMod val="180000"/>
                <a:lumMod val="98000"/>
              </a:schemeClr>
            </a:gs>
            <a:gs pos="100000">
              <a:schemeClr val="accent4">
                <a:shade val="80000"/>
                <a:hueOff val="0"/>
                <a:satOff val="0"/>
                <a:lumOff val="0"/>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User inputs code</a:t>
          </a:r>
          <a:endParaRPr lang="en-US" sz="1300" kern="1200" dirty="0"/>
        </a:p>
      </dsp:txBody>
      <dsp:txXfrm>
        <a:off x="60886" y="1279317"/>
        <a:ext cx="1111279" cy="1505364"/>
      </dsp:txXfrm>
    </dsp:sp>
    <dsp:sp modelId="{8862749D-78AE-D740-8F82-E7C50D65A5F8}">
      <dsp:nvSpPr>
        <dsp:cNvPr id="0" name=""/>
        <dsp:cNvSpPr/>
      </dsp:nvSpPr>
      <dsp:spPr>
        <a:xfrm>
          <a:off x="1293859" y="1219199"/>
          <a:ext cx="1231515" cy="1625600"/>
        </a:xfrm>
        <a:prstGeom prst="roundRect">
          <a:avLst/>
        </a:prstGeom>
        <a:gradFill rotWithShape="0">
          <a:gsLst>
            <a:gs pos="0">
              <a:schemeClr val="accent4">
                <a:shade val="80000"/>
                <a:hueOff val="69367"/>
                <a:satOff val="-4536"/>
                <a:lumOff val="5256"/>
                <a:alphaOff val="0"/>
                <a:tint val="94000"/>
                <a:satMod val="180000"/>
                <a:lumMod val="98000"/>
              </a:schemeClr>
            </a:gs>
            <a:gs pos="100000">
              <a:schemeClr val="accent4">
                <a:shade val="80000"/>
                <a:hueOff val="69367"/>
                <a:satOff val="-4536"/>
                <a:lumOff val="5256"/>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Configuration saved, validation occurs</a:t>
          </a:r>
          <a:endParaRPr lang="en-US" sz="1300" kern="1200" dirty="0"/>
        </a:p>
      </dsp:txBody>
      <dsp:txXfrm>
        <a:off x="1353977" y="1279317"/>
        <a:ext cx="1111279" cy="1505364"/>
      </dsp:txXfrm>
    </dsp:sp>
    <dsp:sp modelId="{3F35E66C-6CBB-2F46-9DAF-1955F36867F6}">
      <dsp:nvSpPr>
        <dsp:cNvPr id="0" name=""/>
        <dsp:cNvSpPr/>
      </dsp:nvSpPr>
      <dsp:spPr>
        <a:xfrm>
          <a:off x="2586950" y="1219199"/>
          <a:ext cx="1231515" cy="1625600"/>
        </a:xfrm>
        <a:prstGeom prst="roundRect">
          <a:avLst/>
        </a:prstGeom>
        <a:gradFill rotWithShape="0">
          <a:gsLst>
            <a:gs pos="0">
              <a:schemeClr val="accent4">
                <a:shade val="80000"/>
                <a:hueOff val="138735"/>
                <a:satOff val="-9071"/>
                <a:lumOff val="10512"/>
                <a:alphaOff val="0"/>
                <a:tint val="94000"/>
                <a:satMod val="180000"/>
                <a:lumMod val="98000"/>
              </a:schemeClr>
            </a:gs>
            <a:gs pos="100000">
              <a:schemeClr val="accent4">
                <a:shade val="80000"/>
                <a:hueOff val="138735"/>
                <a:satOff val="-9071"/>
                <a:lumOff val="10512"/>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Compiled to bytecode</a:t>
          </a:r>
          <a:endParaRPr lang="en-US" sz="1300" kern="1200" dirty="0"/>
        </a:p>
      </dsp:txBody>
      <dsp:txXfrm>
        <a:off x="2647068" y="1279317"/>
        <a:ext cx="1111279" cy="1505364"/>
      </dsp:txXfrm>
    </dsp:sp>
    <dsp:sp modelId="{69393A64-ECF5-C841-AEDF-490E96EF0328}">
      <dsp:nvSpPr>
        <dsp:cNvPr id="0" name=""/>
        <dsp:cNvSpPr/>
      </dsp:nvSpPr>
      <dsp:spPr>
        <a:xfrm>
          <a:off x="3880042" y="1219199"/>
          <a:ext cx="1231515" cy="1625600"/>
        </a:xfrm>
        <a:prstGeom prst="roundRect">
          <a:avLst/>
        </a:prstGeom>
        <a:gradFill rotWithShape="0">
          <a:gsLst>
            <a:gs pos="0">
              <a:schemeClr val="accent4">
                <a:shade val="80000"/>
                <a:hueOff val="208102"/>
                <a:satOff val="-13607"/>
                <a:lumOff val="15768"/>
                <a:alphaOff val="0"/>
                <a:tint val="94000"/>
                <a:satMod val="180000"/>
                <a:lumMod val="98000"/>
              </a:schemeClr>
            </a:gs>
            <a:gs pos="100000">
              <a:schemeClr val="accent4">
                <a:shade val="80000"/>
                <a:hueOff val="208102"/>
                <a:satOff val="-13607"/>
                <a:lumOff val="15768"/>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Distributed to all TMMs</a:t>
          </a:r>
          <a:endParaRPr lang="en-US" sz="1300" kern="1200" dirty="0"/>
        </a:p>
      </dsp:txBody>
      <dsp:txXfrm>
        <a:off x="3940160" y="1279317"/>
        <a:ext cx="1111279" cy="1505364"/>
      </dsp:txXfrm>
    </dsp:sp>
    <dsp:sp modelId="{18A69273-10D6-794B-81EC-D360816B1186}">
      <dsp:nvSpPr>
        <dsp:cNvPr id="0" name=""/>
        <dsp:cNvSpPr/>
      </dsp:nvSpPr>
      <dsp:spPr>
        <a:xfrm>
          <a:off x="5173133" y="1219199"/>
          <a:ext cx="1231515" cy="1625600"/>
        </a:xfrm>
        <a:prstGeom prst="roundRect">
          <a:avLst/>
        </a:prstGeom>
        <a:gradFill rotWithShape="0">
          <a:gsLst>
            <a:gs pos="0">
              <a:schemeClr val="accent4">
                <a:shade val="80000"/>
                <a:hueOff val="277470"/>
                <a:satOff val="-18142"/>
                <a:lumOff val="21023"/>
                <a:alphaOff val="0"/>
                <a:tint val="94000"/>
                <a:satMod val="180000"/>
                <a:lumMod val="98000"/>
              </a:schemeClr>
            </a:gs>
            <a:gs pos="100000">
              <a:schemeClr val="accent4">
                <a:shade val="80000"/>
                <a:hueOff val="277470"/>
                <a:satOff val="-18142"/>
                <a:lumOff val="21023"/>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Traffic triggers a filter with an iRule event associated for execution</a:t>
          </a:r>
          <a:endParaRPr lang="en-US" sz="1300" kern="1200" dirty="0"/>
        </a:p>
      </dsp:txBody>
      <dsp:txXfrm>
        <a:off x="5233251" y="1279317"/>
        <a:ext cx="1111279" cy="1505364"/>
      </dsp:txXfrm>
    </dsp:sp>
    <dsp:sp modelId="{4DE98E86-4C56-D94C-8B0A-5305C7AF5D38}">
      <dsp:nvSpPr>
        <dsp:cNvPr id="0" name=""/>
        <dsp:cNvSpPr/>
      </dsp:nvSpPr>
      <dsp:spPr>
        <a:xfrm>
          <a:off x="6466224" y="1219199"/>
          <a:ext cx="1231515" cy="1625600"/>
        </a:xfrm>
        <a:prstGeom prst="roundRect">
          <a:avLst/>
        </a:prstGeom>
        <a:gradFill rotWithShape="0">
          <a:gsLst>
            <a:gs pos="0">
              <a:schemeClr val="accent4">
                <a:shade val="80000"/>
                <a:hueOff val="346837"/>
                <a:satOff val="-22678"/>
                <a:lumOff val="26279"/>
                <a:alphaOff val="0"/>
                <a:tint val="94000"/>
                <a:satMod val="180000"/>
                <a:lumMod val="98000"/>
              </a:schemeClr>
            </a:gs>
            <a:gs pos="100000">
              <a:schemeClr val="accent4">
                <a:shade val="80000"/>
                <a:hueOff val="346837"/>
                <a:satOff val="-22678"/>
                <a:lumOff val="26279"/>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iRule event and all associated code fires</a:t>
          </a:r>
          <a:endParaRPr lang="en-US" sz="1300" kern="1200" dirty="0"/>
        </a:p>
      </dsp:txBody>
      <dsp:txXfrm>
        <a:off x="6526342" y="1279317"/>
        <a:ext cx="1111279" cy="1505364"/>
      </dsp:txXfrm>
    </dsp:sp>
    <dsp:sp modelId="{3833FE40-AB3B-2942-B751-82FA6519C756}">
      <dsp:nvSpPr>
        <dsp:cNvPr id="0" name=""/>
        <dsp:cNvSpPr/>
      </dsp:nvSpPr>
      <dsp:spPr>
        <a:xfrm>
          <a:off x="7759316" y="1219199"/>
          <a:ext cx="1231515" cy="1625600"/>
        </a:xfrm>
        <a:prstGeom prst="roundRect">
          <a:avLst/>
        </a:prstGeom>
        <a:gradFill rotWithShape="0">
          <a:gsLst>
            <a:gs pos="0">
              <a:schemeClr val="accent4">
                <a:shade val="80000"/>
                <a:hueOff val="416204"/>
                <a:satOff val="-27213"/>
                <a:lumOff val="31535"/>
                <a:alphaOff val="0"/>
                <a:tint val="94000"/>
                <a:satMod val="180000"/>
                <a:lumMod val="98000"/>
              </a:schemeClr>
            </a:gs>
            <a:gs pos="100000">
              <a:schemeClr val="accent4">
                <a:shade val="80000"/>
                <a:hueOff val="416204"/>
                <a:satOff val="-27213"/>
                <a:lumOff val="31535"/>
                <a:alphaOff val="0"/>
                <a:satMod val="130000"/>
              </a:schemeClr>
            </a:gs>
          </a:gsLst>
          <a:lin ang="5160000" scaled="0"/>
        </a:gradFill>
        <a:ln>
          <a:noFill/>
        </a:ln>
        <a:effectLst>
          <a:outerShdw blurRad="50800" dist="25400" dir="5400000" rotWithShape="0">
            <a:srgbClr val="000000">
              <a:alpha val="46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Results are given, traffic is affected as necessary, and session proceeds to next filter</a:t>
          </a:r>
          <a:endParaRPr lang="en-US" sz="1300" kern="1200" dirty="0"/>
        </a:p>
      </dsp:txBody>
      <dsp:txXfrm>
        <a:off x="7819434" y="1279317"/>
        <a:ext cx="1111279" cy="15053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49F380-A838-534C-B4CA-4087781727F9}">
      <dsp:nvSpPr>
        <dsp:cNvPr id="0" name=""/>
        <dsp:cNvSpPr/>
      </dsp:nvSpPr>
      <dsp:spPr>
        <a:xfrm>
          <a:off x="907847" y="-47287"/>
          <a:ext cx="3061104" cy="3061104"/>
        </a:xfrm>
        <a:prstGeom prst="circularArrow">
          <a:avLst>
            <a:gd name="adj1" fmla="val 4668"/>
            <a:gd name="adj2" fmla="val 272909"/>
            <a:gd name="adj3" fmla="val 13092161"/>
            <a:gd name="adj4" fmla="val 17855701"/>
            <a:gd name="adj5" fmla="val 4847"/>
          </a:avLst>
        </a:prstGeom>
        <a:solidFill>
          <a:schemeClr val="accent1">
            <a:tint val="40000"/>
            <a:hueOff val="0"/>
            <a:satOff val="0"/>
            <a:lumOff val="0"/>
            <a:alphaOff val="0"/>
          </a:schemeClr>
        </a:solidFill>
        <a:ln>
          <a:noFill/>
        </a:ln>
        <a:effectLst/>
        <a:sp3d z="-40050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704A53A0-93E5-AF4D-BD5C-3D500A655570}">
      <dsp:nvSpPr>
        <dsp:cNvPr id="0" name=""/>
        <dsp:cNvSpPr/>
      </dsp:nvSpPr>
      <dsp:spPr>
        <a:xfrm>
          <a:off x="1488281" y="600"/>
          <a:ext cx="1900237" cy="950118"/>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Enable</a:t>
          </a:r>
          <a:endParaRPr lang="en-US" sz="3300" kern="1200" dirty="0"/>
        </a:p>
      </dsp:txBody>
      <dsp:txXfrm>
        <a:off x="1534662" y="46981"/>
        <a:ext cx="1807475" cy="857356"/>
      </dsp:txXfrm>
    </dsp:sp>
    <dsp:sp modelId="{5AA346B3-21D0-2A49-988C-E7963F7CBF7F}">
      <dsp:nvSpPr>
        <dsp:cNvPr id="0" name=""/>
        <dsp:cNvSpPr/>
      </dsp:nvSpPr>
      <dsp:spPr>
        <a:xfrm>
          <a:off x="2587420" y="1099740"/>
          <a:ext cx="1900237" cy="950118"/>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Connect</a:t>
          </a:r>
          <a:endParaRPr lang="en-US" sz="3300" kern="1200" dirty="0"/>
        </a:p>
      </dsp:txBody>
      <dsp:txXfrm>
        <a:off x="2633801" y="1146121"/>
        <a:ext cx="1807475" cy="857356"/>
      </dsp:txXfrm>
    </dsp:sp>
    <dsp:sp modelId="{4A19CE1E-A7C2-7B4E-8A78-2C1C930EE3EF}">
      <dsp:nvSpPr>
        <dsp:cNvPr id="0" name=""/>
        <dsp:cNvSpPr/>
      </dsp:nvSpPr>
      <dsp:spPr>
        <a:xfrm>
          <a:off x="1488281" y="2198880"/>
          <a:ext cx="1900237" cy="950118"/>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Learn</a:t>
          </a:r>
          <a:endParaRPr lang="en-US" sz="3300" kern="1200" dirty="0"/>
        </a:p>
      </dsp:txBody>
      <dsp:txXfrm>
        <a:off x="1534662" y="2245261"/>
        <a:ext cx="1807475" cy="857356"/>
      </dsp:txXfrm>
    </dsp:sp>
    <dsp:sp modelId="{6511CF32-445B-4543-8957-7A5ACE09588A}">
      <dsp:nvSpPr>
        <dsp:cNvPr id="0" name=""/>
        <dsp:cNvSpPr/>
      </dsp:nvSpPr>
      <dsp:spPr>
        <a:xfrm>
          <a:off x="389141" y="1099740"/>
          <a:ext cx="1900237" cy="950118"/>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Engage</a:t>
          </a:r>
          <a:endParaRPr lang="en-US" sz="3300" kern="1200" dirty="0"/>
        </a:p>
      </dsp:txBody>
      <dsp:txXfrm>
        <a:off x="435522" y="1146121"/>
        <a:ext cx="1807475" cy="85735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3F22F3-1A1F-4BCF-A682-68F4F3340B66}" type="datetimeFigureOut">
              <a:rPr lang="en-US" smtClean="0"/>
              <a:pPr/>
              <a:t>11/15/12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314A2B-601B-4AD2-8FE4-72364A18C8C2}" type="slidenum">
              <a:rPr lang="en-US" smtClean="0"/>
              <a:pPr/>
              <a:t>‹#›</a:t>
            </a:fld>
            <a:endParaRPr lang="en-US"/>
          </a:p>
        </p:txBody>
      </p:sp>
    </p:spTree>
    <p:extLst>
      <p:ext uri="{BB962C8B-B14F-4D97-AF65-F5344CB8AC3E}">
        <p14:creationId xmlns:p14="http://schemas.microsoft.com/office/powerpoint/2010/main" val="22366768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F36D04-9719-4A9F-83B3-F0D51ED10D2A}" type="datetimeFigureOut">
              <a:rPr lang="en-US" smtClean="0"/>
              <a:pPr/>
              <a:t>11/15/12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FE7CB7-47B8-450D-9434-05605D0AB9CF}" type="slidenum">
              <a:rPr lang="en-US" smtClean="0"/>
              <a:pPr/>
              <a:t>‹#›</a:t>
            </a:fld>
            <a:endParaRPr lang="en-US"/>
          </a:p>
        </p:txBody>
      </p:sp>
    </p:spTree>
    <p:extLst>
      <p:ext uri="{BB962C8B-B14F-4D97-AF65-F5344CB8AC3E}">
        <p14:creationId xmlns:p14="http://schemas.microsoft.com/office/powerpoint/2010/main" val="2465961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E7CB7-47B8-450D-9434-05605D0AB9CF}" type="slidenum">
              <a:rPr lang="en-US" smtClean="0"/>
              <a:pPr/>
              <a:t>2</a:t>
            </a:fld>
            <a:endParaRPr lang="en-US"/>
          </a:p>
        </p:txBody>
      </p:sp>
    </p:spTree>
    <p:extLst>
      <p:ext uri="{BB962C8B-B14F-4D97-AF65-F5344CB8AC3E}">
        <p14:creationId xmlns:p14="http://schemas.microsoft.com/office/powerpoint/2010/main" val="1745316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5C4F8355-723D-49E5-A304-6BBD7A70FB26}" type="slidenum">
              <a:rPr lang="en-US" smtClean="0">
                <a:ea typeface="MS PGothic" pitchFamily="34" charset="-128"/>
              </a:rPr>
              <a:pPr/>
              <a:t>23</a:t>
            </a:fld>
            <a:endParaRPr lang="en-US" smtClean="0">
              <a:ea typeface="MS PGothic"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7419B11D-81E2-4FC4-8F20-752546791688}" type="slidenum">
              <a:rPr lang="en-US" smtClean="0">
                <a:ea typeface="MS PGothic" pitchFamily="34" charset="-128"/>
              </a:rPr>
              <a:pPr/>
              <a:t>24</a:t>
            </a:fld>
            <a:endParaRPr lang="en-US" smtClean="0">
              <a:ea typeface="MS PGothic"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B3DB0780-CF89-4009-93D2-AAD49A2EC1B9}" type="slidenum">
              <a:rPr lang="en-US" smtClean="0">
                <a:ea typeface="MS PGothic" pitchFamily="34" charset="-128"/>
              </a:rPr>
              <a:pPr/>
              <a:t>25</a:t>
            </a:fld>
            <a:endParaRPr lang="en-US" smtClean="0">
              <a:ea typeface="MS PGothic"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p>
        </p:txBody>
      </p:sp>
      <p:sp>
        <p:nvSpPr>
          <p:cNvPr id="44036" name="Slide Number Placeholder 3"/>
          <p:cNvSpPr>
            <a:spLocks noGrp="1"/>
          </p:cNvSpPr>
          <p:nvPr>
            <p:ph type="sldNum" sz="quarter" idx="5"/>
          </p:nvPr>
        </p:nvSpPr>
        <p:spPr>
          <a:noFill/>
        </p:spPr>
        <p:txBody>
          <a:bodyPr/>
          <a:lstStyle/>
          <a:p>
            <a:fld id="{90F4523E-305E-475C-8DD1-F1DB5DA1F8E9}" type="slidenum">
              <a:rPr lang="en-US" smtClean="0">
                <a:ea typeface="MS PGothic" pitchFamily="34" charset="-128"/>
              </a:rPr>
              <a:pPr/>
              <a:t>26</a:t>
            </a:fld>
            <a:endParaRPr lang="en-US" smtClean="0">
              <a:ea typeface="MS PGothic"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fld id="{3F084BC6-9A40-4304-893B-2343CBC464BD}" type="slidenum">
              <a:rPr lang="en-US" smtClean="0">
                <a:ea typeface="MS PGothic" pitchFamily="34" charset="-128"/>
              </a:rPr>
              <a:pPr/>
              <a:t>27</a:t>
            </a:fld>
            <a:endParaRPr lang="en-US" smtClean="0">
              <a:ea typeface="MS PGothic"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E7CB7-47B8-450D-9434-05605D0AB9CF}" type="slidenum">
              <a:rPr lang="en-US" smtClean="0"/>
              <a:pPr/>
              <a:t>37</a:t>
            </a:fld>
            <a:endParaRPr lang="en-US"/>
          </a:p>
        </p:txBody>
      </p:sp>
    </p:spTree>
    <p:extLst>
      <p:ext uri="{BB962C8B-B14F-4D97-AF65-F5344CB8AC3E}">
        <p14:creationId xmlns:p14="http://schemas.microsoft.com/office/powerpoint/2010/main" val="4272292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FE7CB7-47B8-450D-9434-05605D0AB9CF}" type="slidenum">
              <a:rPr lang="en-US" smtClean="0"/>
              <a:pPr/>
              <a:t>43</a:t>
            </a:fld>
            <a:endParaRPr lang="en-US"/>
          </a:p>
        </p:txBody>
      </p:sp>
      <p:sp>
        <p:nvSpPr>
          <p:cNvPr id="5" name="Date Placeholder 4"/>
          <p:cNvSpPr>
            <a:spLocks noGrp="1"/>
          </p:cNvSpPr>
          <p:nvPr>
            <p:ph type="dt" idx="11"/>
          </p:nvPr>
        </p:nvSpPr>
        <p:spPr/>
        <p:txBody>
          <a:bodyPr/>
          <a:lstStyle/>
          <a:p>
            <a:fld id="{35798612-8CA4-4330-822B-694B47930874}" type="datetime1">
              <a:rPr lang="en-US" smtClean="0"/>
              <a:pPr/>
              <a:t>11/15/12</a:t>
            </a:fld>
            <a:endParaRPr lang="en-US"/>
          </a:p>
        </p:txBody>
      </p:sp>
      <p:sp>
        <p:nvSpPr>
          <p:cNvPr id="6" name="Footer Placeholder 5"/>
          <p:cNvSpPr>
            <a:spLocks noGrp="1"/>
          </p:cNvSpPr>
          <p:nvPr>
            <p:ph type="ftr" sz="quarter" idx="12"/>
          </p:nvPr>
        </p:nvSpPr>
        <p:spPr/>
        <p:txBody>
          <a:bodyPr/>
          <a:lstStyle/>
          <a:p>
            <a:r>
              <a:rPr lang="en-US" smtClean="0"/>
              <a:t>© F5 Networks, Inc.</a:t>
            </a:r>
            <a:endParaRPr lang="en-US"/>
          </a:p>
        </p:txBody>
      </p:sp>
    </p:spTree>
    <p:extLst>
      <p:ext uri="{BB962C8B-B14F-4D97-AF65-F5344CB8AC3E}">
        <p14:creationId xmlns:p14="http://schemas.microsoft.com/office/powerpoint/2010/main" val="2818470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F9A9F7D6-878B-4A31-8D86-113F33ACB4F1}" type="slidenum">
              <a:rPr lang="en-US" smtClean="0"/>
              <a:pPr/>
              <a:t>50</a:t>
            </a:fld>
            <a:endParaRPr 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spcBef>
                <a:spcPct val="0"/>
              </a:spcBef>
            </a:pPr>
            <a:endParaRPr lang="en-US" sz="24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talk up</a:t>
            </a:r>
            <a:r>
              <a:rPr lang="en-US" baseline="0" dirty="0" smtClean="0"/>
              <a:t> the DC community support here</a:t>
            </a:r>
            <a:endParaRPr lang="en-US" dirty="0"/>
          </a:p>
        </p:txBody>
      </p:sp>
      <p:sp>
        <p:nvSpPr>
          <p:cNvPr id="4" name="Slide Number Placeholder 3"/>
          <p:cNvSpPr>
            <a:spLocks noGrp="1"/>
          </p:cNvSpPr>
          <p:nvPr>
            <p:ph type="sldNum" sz="quarter" idx="10"/>
          </p:nvPr>
        </p:nvSpPr>
        <p:spPr/>
        <p:txBody>
          <a:bodyPr/>
          <a:lstStyle/>
          <a:p>
            <a:pPr>
              <a:defRPr/>
            </a:pPr>
            <a:fld id="{26CF594B-9ED5-4F4F-A35B-5F627937414B}" type="slidenum">
              <a:rPr lang="en-US" smtClean="0"/>
              <a:pPr>
                <a:defRPr/>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a:xfrm>
            <a:off x="685800" y="514350"/>
            <a:ext cx="5181600" cy="3886200"/>
          </a:xfrm>
          <a:ln/>
        </p:spPr>
      </p:sp>
      <p:sp>
        <p:nvSpPr>
          <p:cNvPr id="34819" name="Rectangle 3"/>
          <p:cNvSpPr>
            <a:spLocks noGrp="1"/>
          </p:cNvSpPr>
          <p:nvPr>
            <p:ph type="body" idx="1"/>
          </p:nvPr>
        </p:nvSpPr>
        <p:spPr>
          <a:xfrm>
            <a:off x="598488" y="4572000"/>
            <a:ext cx="5954712" cy="4114800"/>
          </a:xfrm>
          <a:noFill/>
          <a:ln/>
        </p:spPr>
        <p:txBody>
          <a:bodyPr/>
          <a:lstStyle/>
          <a:p>
            <a:pPr eaLnBrk="1" hangingPunct="1"/>
            <a:r>
              <a:rPr lang="en-US" smtClean="0"/>
              <a:t>There are two methods for easily applying this template to your presentation.</a:t>
            </a:r>
          </a:p>
          <a:p>
            <a:pPr lvl="1" eaLnBrk="1" hangingPunct="1"/>
            <a:r>
              <a:rPr lang="en-US" smtClean="0"/>
              <a:t>Method One: Change this file</a:t>
            </a:r>
          </a:p>
          <a:p>
            <a:pPr lvl="2" eaLnBrk="1" hangingPunct="1"/>
            <a:r>
              <a:rPr lang="en-US" smtClean="0">
                <a:solidFill>
                  <a:schemeClr val="accent2"/>
                </a:solidFill>
              </a:rPr>
              <a:t>1.	</a:t>
            </a:r>
            <a:r>
              <a:rPr lang="en-US" smtClean="0"/>
              <a:t>Save this file with a new name (</a:t>
            </a:r>
            <a:r>
              <a:rPr lang="en-US" i="1" smtClean="0"/>
              <a:t>File-Save As…</a:t>
            </a:r>
            <a:r>
              <a:rPr lang="en-US" smtClean="0"/>
              <a:t>)</a:t>
            </a:r>
          </a:p>
          <a:p>
            <a:pPr lvl="2" eaLnBrk="1" hangingPunct="1"/>
            <a:r>
              <a:rPr lang="en-US" smtClean="0">
                <a:solidFill>
                  <a:schemeClr val="accent2"/>
                </a:solidFill>
              </a:rPr>
              <a:t>2.	</a:t>
            </a:r>
            <a:r>
              <a:rPr lang="en-US" smtClean="0"/>
              <a:t>Change and add slides</a:t>
            </a:r>
          </a:p>
          <a:p>
            <a:pPr lvl="1" eaLnBrk="1" hangingPunct="1"/>
            <a:r>
              <a:rPr lang="en-US" smtClean="0"/>
              <a:t>Method Two: Apply the attributes of this file to an existing presentation</a:t>
            </a:r>
          </a:p>
          <a:p>
            <a:pPr lvl="2" eaLnBrk="1" hangingPunct="1"/>
            <a:r>
              <a:rPr lang="en-US" smtClean="0">
                <a:solidFill>
                  <a:schemeClr val="accent2"/>
                </a:solidFill>
              </a:rPr>
              <a:t>1.	</a:t>
            </a:r>
            <a:r>
              <a:rPr lang="en-US" smtClean="0"/>
              <a:t>Open the existing presentation</a:t>
            </a:r>
          </a:p>
          <a:p>
            <a:pPr lvl="2" eaLnBrk="1" hangingPunct="1"/>
            <a:r>
              <a:rPr lang="en-US" smtClean="0">
                <a:solidFill>
                  <a:schemeClr val="accent2"/>
                </a:solidFill>
              </a:rPr>
              <a:t>2.	</a:t>
            </a:r>
            <a:r>
              <a:rPr lang="en-US" smtClean="0"/>
              <a:t>Select </a:t>
            </a:r>
            <a:r>
              <a:rPr lang="en-US" i="1" smtClean="0"/>
              <a:t>Format-Apply Design…</a:t>
            </a:r>
          </a:p>
          <a:p>
            <a:pPr lvl="2" eaLnBrk="1" hangingPunct="1"/>
            <a:r>
              <a:rPr lang="en-US" smtClean="0">
                <a:solidFill>
                  <a:schemeClr val="accent2"/>
                </a:solidFill>
              </a:rPr>
              <a:t>3.	</a:t>
            </a:r>
            <a:r>
              <a:rPr lang="en-US" smtClean="0"/>
              <a:t>In the </a:t>
            </a:r>
            <a:r>
              <a:rPr lang="en-US" i="1" smtClean="0"/>
              <a:t>Apply Design</a:t>
            </a:r>
            <a:r>
              <a:rPr lang="en-US" smtClean="0"/>
              <a:t> dialog box:</a:t>
            </a:r>
          </a:p>
          <a:p>
            <a:pPr lvl="3" eaLnBrk="1" hangingPunct="1"/>
            <a:r>
              <a:rPr lang="en-US" smtClean="0"/>
              <a:t>At </a:t>
            </a:r>
            <a:r>
              <a:rPr lang="en-US" i="1" smtClean="0"/>
              <a:t>Files of Type:</a:t>
            </a:r>
            <a:r>
              <a:rPr lang="en-US" smtClean="0"/>
              <a:t> choose “Presentations and Shows”</a:t>
            </a:r>
          </a:p>
          <a:p>
            <a:pPr lvl="3" eaLnBrk="1" hangingPunct="1"/>
            <a:r>
              <a:rPr lang="en-US" smtClean="0"/>
              <a:t>At </a:t>
            </a:r>
            <a:r>
              <a:rPr lang="en-US" i="1" smtClean="0"/>
              <a:t>Look In:</a:t>
            </a:r>
            <a:r>
              <a:rPr lang="en-US" smtClean="0"/>
              <a:t> navigate to this file and select it</a:t>
            </a:r>
          </a:p>
          <a:p>
            <a:pPr lvl="3" eaLnBrk="1" hangingPunct="1"/>
            <a:r>
              <a:rPr lang="en-US" smtClean="0"/>
              <a:t>Click </a:t>
            </a:r>
            <a:r>
              <a:rPr lang="en-US" i="1" smtClean="0"/>
              <a:t>Apply</a:t>
            </a:r>
          </a:p>
          <a:p>
            <a:pPr lvl="2" eaLnBrk="1" hangingPunct="1"/>
            <a:r>
              <a:rPr lang="en-US" smtClean="0">
                <a:solidFill>
                  <a:schemeClr val="accent2"/>
                </a:solidFill>
              </a:rPr>
              <a:t>4.	</a:t>
            </a:r>
            <a:r>
              <a:rPr lang="en-US" smtClean="0"/>
              <a:t>Go through your file and adjust slides as necessary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en-US" smtClean="0"/>
          </a:p>
        </p:txBody>
      </p:sp>
      <p:sp>
        <p:nvSpPr>
          <p:cNvPr id="36868" name="Slide Number Placeholder 3"/>
          <p:cNvSpPr>
            <a:spLocks noGrp="1"/>
          </p:cNvSpPr>
          <p:nvPr>
            <p:ph type="sldNum" sz="quarter" idx="5"/>
          </p:nvPr>
        </p:nvSpPr>
        <p:spPr>
          <a:noFill/>
        </p:spPr>
        <p:txBody>
          <a:bodyPr/>
          <a:lstStyle/>
          <a:p>
            <a:fld id="{ECFA690B-EB9E-4A31-9E32-B43D0828227A}" type="slidenum">
              <a:rPr lang="en-US" smtClean="0">
                <a:ea typeface="MS PGothic" pitchFamily="34" charset="-128"/>
              </a:rPr>
              <a:pPr/>
              <a:t>17</a:t>
            </a:fld>
            <a:endParaRPr lang="en-US" smtClean="0">
              <a:ea typeface="MS PGothic"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smtClean="0"/>
          </a:p>
        </p:txBody>
      </p:sp>
      <p:sp>
        <p:nvSpPr>
          <p:cNvPr id="37892" name="Slide Number Placeholder 3"/>
          <p:cNvSpPr>
            <a:spLocks noGrp="1"/>
          </p:cNvSpPr>
          <p:nvPr>
            <p:ph type="sldNum" sz="quarter" idx="5"/>
          </p:nvPr>
        </p:nvSpPr>
        <p:spPr>
          <a:noFill/>
        </p:spPr>
        <p:txBody>
          <a:bodyPr/>
          <a:lstStyle/>
          <a:p>
            <a:fld id="{6B6A5DED-01B7-46B6-AD18-B7729226E17C}" type="slidenum">
              <a:rPr lang="en-US" smtClean="0">
                <a:ea typeface="MS PGothic" pitchFamily="34" charset="-128"/>
              </a:rPr>
              <a:pPr/>
              <a:t>18</a:t>
            </a:fld>
            <a:endParaRPr lang="en-US" smtClean="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r>
              <a:rPr lang="en-US" smtClean="0"/>
              <a:t>This is one you can’t </a:t>
            </a:r>
          </a:p>
        </p:txBody>
      </p:sp>
      <p:sp>
        <p:nvSpPr>
          <p:cNvPr id="40964" name="Slide Number Placeholder 3"/>
          <p:cNvSpPr>
            <a:spLocks noGrp="1"/>
          </p:cNvSpPr>
          <p:nvPr>
            <p:ph type="sldNum" sz="quarter" idx="5"/>
          </p:nvPr>
        </p:nvSpPr>
        <p:spPr>
          <a:noFill/>
        </p:spPr>
        <p:txBody>
          <a:bodyPr/>
          <a:lstStyle/>
          <a:p>
            <a:fld id="{8B98470D-B8F4-44B5-880F-863B40FEF1CB}" type="slidenum">
              <a:rPr lang="en-US" smtClean="0">
                <a:ea typeface="MS PGothic" pitchFamily="34" charset="-128"/>
              </a:rPr>
              <a:pPr/>
              <a:t>19</a:t>
            </a:fld>
            <a:endParaRPr lang="en-US" smtClean="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5C4F8355-723D-49E5-A304-6BBD7A70FB26}" type="slidenum">
              <a:rPr lang="en-US" smtClean="0">
                <a:ea typeface="MS PGothic" pitchFamily="34" charset="-128"/>
              </a:rPr>
              <a:pPr/>
              <a:t>20</a:t>
            </a:fld>
            <a:endParaRPr lang="en-US" smtClean="0">
              <a:ea typeface="MS PGothic"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p>
        </p:txBody>
      </p:sp>
      <p:sp>
        <p:nvSpPr>
          <p:cNvPr id="46084" name="Slide Number Placeholder 3"/>
          <p:cNvSpPr>
            <a:spLocks noGrp="1"/>
          </p:cNvSpPr>
          <p:nvPr>
            <p:ph type="sldNum" sz="quarter" idx="5"/>
          </p:nvPr>
        </p:nvSpPr>
        <p:spPr>
          <a:noFill/>
        </p:spPr>
        <p:txBody>
          <a:bodyPr/>
          <a:lstStyle/>
          <a:p>
            <a:fld id="{3E278854-28C2-465D-9A36-CC1715980C61}" type="slidenum">
              <a:rPr lang="en-US" smtClean="0">
                <a:ea typeface="MS PGothic" pitchFamily="34" charset="-128"/>
              </a:rPr>
              <a:pPr/>
              <a:t>21</a:t>
            </a:fld>
            <a:endParaRPr lang="en-US" smtClean="0">
              <a:ea typeface="MS PGothic"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a:noFill/>
        </p:spPr>
        <p:txBody>
          <a:bodyPr/>
          <a:lstStyle/>
          <a:p>
            <a:fld id="{BF138588-7B0C-4CAE-854A-200418F25D52}" type="slidenum">
              <a:rPr lang="en-US" smtClean="0">
                <a:ea typeface="MS PGothic" pitchFamily="34" charset="-128"/>
              </a:rPr>
              <a:pPr/>
              <a:t>22</a:t>
            </a:fld>
            <a:endParaRPr lang="en-US" smtClean="0">
              <a:ea typeface="MS PGothic"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080" y="2057400"/>
            <a:ext cx="7863840" cy="4206240"/>
          </a:xfrm>
        </p:spPr>
        <p:txBody>
          <a:bodyPr/>
          <a:lstStyle>
            <a:lvl1pPr marL="284163" indent="-284163">
              <a:buFont typeface="Arial" pitchFamily="34" charset="0"/>
              <a:buChar char="•"/>
              <a:defRPr sz="2200">
                <a:solidFill>
                  <a:schemeClr val="tx1">
                    <a:lumMod val="85000"/>
                    <a:lumOff val="15000"/>
                  </a:schemeClr>
                </a:solidFill>
              </a:defRPr>
            </a:lvl1pPr>
            <a:lvl2pPr marL="630238" indent="-285750">
              <a:buFont typeface="Arial" pitchFamily="34" charset="0"/>
              <a:buChar char="•"/>
              <a:defRPr sz="2000">
                <a:solidFill>
                  <a:schemeClr val="tx1">
                    <a:lumMod val="85000"/>
                    <a:lumOff val="15000"/>
                  </a:schemeClr>
                </a:solidFill>
              </a:defRPr>
            </a:lvl2pPr>
            <a:lvl3pPr marL="974725" indent="-284163">
              <a:buFont typeface="Arial" pitchFamily="34" charset="0"/>
              <a:buChar char="•"/>
              <a:defRPr sz="2000">
                <a:solidFill>
                  <a:schemeClr val="tx1">
                    <a:lumMod val="85000"/>
                    <a:lumOff val="15000"/>
                  </a:schemeClr>
                </a:solidFill>
              </a:defRPr>
            </a:lvl3pPr>
            <a:lvl4pPr marL="1311275" indent="-284163">
              <a:buFont typeface="Arial" pitchFamily="34" charset="0"/>
              <a:buChar char="•"/>
              <a:defRPr sz="2000">
                <a:solidFill>
                  <a:schemeClr val="tx1">
                    <a:lumMod val="85000"/>
                    <a:lumOff val="15000"/>
                  </a:schemeClr>
                </a:solidFill>
              </a:defRPr>
            </a:lvl4pPr>
            <a:lvl5pPr marL="1655763" indent="-284163">
              <a:buFont typeface="Arial" pitchFamily="34" charset="0"/>
              <a:buChar char="•"/>
              <a:defRPr sz="2000">
                <a:solidFill>
                  <a:schemeClr val="tx1">
                    <a:lumMod val="85000"/>
                    <a:lumOff val="1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0176677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Black">
    <p:bg>
      <p:bgPr>
        <a:solidFill>
          <a:schemeClr val="tx1"/>
        </a:solidFill>
        <a:effectLst/>
      </p:bgPr>
    </p:bg>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274320" y="6537960"/>
            <a:ext cx="548640" cy="228600"/>
          </a:xfrm>
          <a:prstGeom prst="rect">
            <a:avLst/>
          </a:prstGeom>
          <a:noFill/>
        </p:spPr>
        <p:txBody>
          <a:bodyPr wrap="none" lIns="0" tIns="0" rIns="0" bIns="0" rtlCol="0" anchor="ctr">
            <a:noAutofit/>
          </a:bodyPr>
          <a:lstStyle>
            <a:defPPr>
              <a:defRPr lang="en-US"/>
            </a:defPPr>
            <a:lvl1pPr algn="r">
              <a:defRPr sz="800">
                <a:solidFill>
                  <a:schemeClr val="bg1">
                    <a:lumMod val="50000"/>
                  </a:schemeClr>
                </a:solidFill>
              </a:defRPr>
            </a:lvl1pPr>
          </a:lstStyle>
          <a:p>
            <a:pPr lvl="0" algn="l"/>
            <a:fld id="{D22C7745-0B09-4CCA-B4B5-ACB1F8FD4425}" type="slidenum">
              <a:rPr lang="en-US"/>
              <a:pPr lvl="0" algn="l"/>
              <a:t>‹#›</a:t>
            </a:fld>
            <a:endParaRPr lang="en-US" dirty="0"/>
          </a:p>
        </p:txBody>
      </p:sp>
      <p:sp>
        <p:nvSpPr>
          <p:cNvPr id="7" name="TextBox 6"/>
          <p:cNvSpPr txBox="1"/>
          <p:nvPr userDrawn="1"/>
        </p:nvSpPr>
        <p:spPr>
          <a:xfrm>
            <a:off x="7863840" y="6537960"/>
            <a:ext cx="1097280" cy="228600"/>
          </a:xfrm>
          <a:prstGeom prst="rect">
            <a:avLst/>
          </a:prstGeom>
          <a:noFill/>
        </p:spPr>
        <p:txBody>
          <a:bodyPr wrap="none" lIns="0" tIns="0" rIns="0" bIns="0" rtlCol="0" anchor="ctr">
            <a:noAutofit/>
          </a:bodyPr>
          <a:lstStyle/>
          <a:p>
            <a:pPr algn="r"/>
            <a:r>
              <a:rPr lang="en-US" sz="800" dirty="0" smtClean="0">
                <a:solidFill>
                  <a:schemeClr val="bg1">
                    <a:lumMod val="50000"/>
                  </a:schemeClr>
                </a:solidFill>
              </a:rPr>
              <a:t>© F5 Networks, Inc.</a:t>
            </a:r>
            <a:endParaRPr lang="en-US" sz="800" dirty="0">
              <a:solidFill>
                <a:schemeClr val="bg1">
                  <a:lumMod val="50000"/>
                </a:schemeClr>
              </a:solidFill>
            </a:endParaRPr>
          </a:p>
        </p:txBody>
      </p:sp>
    </p:spTree>
    <p:extLst>
      <p:ext uri="{BB962C8B-B14F-4D97-AF65-F5344CB8AC3E}">
        <p14:creationId xmlns:p14="http://schemas.microsoft.com/office/powerpoint/2010/main" val="3146103982"/>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F5 Agility 2011">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78309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General Title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descr="Title goes here. 2 lines maximum. Choose from 1 of the 4 title slides."/>
          <p:cNvSpPr>
            <a:spLocks noGrp="1"/>
          </p:cNvSpPr>
          <p:nvPr>
            <p:ph type="ctrTitle" hasCustomPrompt="1"/>
          </p:nvPr>
        </p:nvSpPr>
        <p:spPr>
          <a:xfrm>
            <a:off x="914400" y="2743200"/>
            <a:ext cx="6949440" cy="137160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nSpc>
                <a:spcPts val="5280"/>
              </a:lnSpc>
              <a:defRPr lang="en-US" sz="4400" b="0" baseline="0" dirty="0" smtClean="0">
                <a:solidFill>
                  <a:schemeClr val="tx1"/>
                </a:solidFill>
                <a:latin typeface="+mj-lt"/>
                <a:ea typeface="ＭＳ Ｐゴシック" pitchFamily="34" charset="-128"/>
                <a:cs typeface="Arial" pitchFamily="34" charset="0"/>
              </a:defRPr>
            </a:lvl1pPr>
          </a:lstStyle>
          <a:p>
            <a:pPr marL="0" lvl="0">
              <a:lnSpc>
                <a:spcPct val="100000"/>
              </a:lnSpc>
            </a:pPr>
            <a:r>
              <a:rPr lang="en-US" dirty="0" smtClean="0"/>
              <a:t>This is the Title Area for Your Presentation</a:t>
            </a:r>
          </a:p>
        </p:txBody>
      </p:sp>
      <p:sp>
        <p:nvSpPr>
          <p:cNvPr id="8" name="Text Placeholder 7"/>
          <p:cNvSpPr>
            <a:spLocks noGrp="1"/>
          </p:cNvSpPr>
          <p:nvPr>
            <p:ph type="body" sz="quarter" idx="10" hasCustomPrompt="1"/>
          </p:nvPr>
        </p:nvSpPr>
        <p:spPr>
          <a:xfrm>
            <a:off x="914400" y="4572000"/>
            <a:ext cx="4572000" cy="1325880"/>
          </a:xfrm>
        </p:spPr>
        <p:txBody>
          <a:bodyPr/>
          <a:lstStyle>
            <a:lvl1pPr marL="0" indent="0">
              <a:spcBef>
                <a:spcPts val="0"/>
              </a:spcBef>
              <a:spcAft>
                <a:spcPts val="0"/>
              </a:spcAft>
              <a:defRPr sz="2800"/>
            </a:lvl1pPr>
            <a:lvl2pPr marL="0" indent="0">
              <a:spcAft>
                <a:spcPts val="1200"/>
              </a:spcAft>
              <a:defRPr sz="2800"/>
            </a:lvl2pPr>
            <a:lvl3pPr marL="0" indent="0">
              <a:spcAft>
                <a:spcPts val="1200"/>
              </a:spcAft>
              <a:defRPr sz="2800"/>
            </a:lvl3pPr>
            <a:lvl4pPr marL="0" indent="0">
              <a:spcAft>
                <a:spcPts val="1200"/>
              </a:spcAft>
              <a:defRPr sz="2800"/>
            </a:lvl4pPr>
            <a:lvl5pPr marL="0" indent="0">
              <a:spcAft>
                <a:spcPts val="1200"/>
              </a:spcAft>
              <a:defRPr sz="2800"/>
            </a:lvl5pPr>
          </a:lstStyle>
          <a:p>
            <a:pPr lvl="0"/>
            <a:r>
              <a:rPr lang="en-US" dirty="0" smtClean="0"/>
              <a:t>Name</a:t>
            </a:r>
            <a:br>
              <a:rPr lang="en-US" dirty="0" smtClean="0"/>
            </a:br>
            <a:r>
              <a:rPr lang="en-US" dirty="0" smtClean="0"/>
              <a:t>Title</a:t>
            </a:r>
          </a:p>
        </p:txBody>
      </p:sp>
    </p:spTree>
    <p:extLst>
      <p:ext uri="{BB962C8B-B14F-4D97-AF65-F5344CB8AC3E}">
        <p14:creationId xmlns:p14="http://schemas.microsoft.com/office/powerpoint/2010/main" val="782453222"/>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F5 End Slide">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1097280" y="6126480"/>
            <a:ext cx="7223760" cy="54864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114300" indent="-114300"/>
            <a:r>
              <a:rPr lang="en-US" sz="900" dirty="0" smtClean="0">
                <a:solidFill>
                  <a:schemeClr val="tx1">
                    <a:lumMod val="65000"/>
                    <a:lumOff val="35000"/>
                  </a:schemeClr>
                </a:solidFill>
              </a:rPr>
              <a:t>©	2012 F5 Networks, Inc. All rights reserved. F5, F5 Networks, the F5 logo, and IT agility. Your way., are trademarks of F5 Networks, Inc. in the U.S. and in certain other countries. Other F5 trademarks are identified at f5.com. Any other products, services, or company names referenced herein may be trademarks of their respective owners with no endorsement or affiliation, express or implied, claimed by F5.</a:t>
            </a:r>
            <a:endParaRPr lang="en-US" sz="900" dirty="0">
              <a:solidFill>
                <a:schemeClr val="tx1">
                  <a:lumMod val="65000"/>
                  <a:lumOff val="35000"/>
                </a:schemeClr>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60320" y="2560320"/>
            <a:ext cx="4297680" cy="1183793"/>
          </a:xfrm>
          <a:prstGeom prst="rect">
            <a:avLst/>
          </a:prstGeom>
        </p:spPr>
      </p:pic>
    </p:spTree>
    <p:extLst>
      <p:ext uri="{BB962C8B-B14F-4D97-AF65-F5344CB8AC3E}">
        <p14:creationId xmlns:p14="http://schemas.microsoft.com/office/powerpoint/2010/main" val="2828006428"/>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32352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6" name="Content Placeholder 2"/>
          <p:cNvSpPr>
            <a:spLocks noGrp="1"/>
          </p:cNvSpPr>
          <p:nvPr>
            <p:ph idx="1"/>
          </p:nvPr>
        </p:nvSpPr>
        <p:spPr>
          <a:xfrm>
            <a:off x="640080" y="2057400"/>
            <a:ext cx="7863840" cy="4206240"/>
          </a:xfrm>
        </p:spPr>
        <p:txBody>
          <a:bodyPr/>
          <a:lstStyle>
            <a:lvl1pPr marL="0" indent="0">
              <a:buNone/>
              <a:defRPr sz="2200">
                <a:solidFill>
                  <a:schemeClr val="tx1">
                    <a:lumMod val="85000"/>
                    <a:lumOff val="15000"/>
                  </a:schemeClr>
                </a:solidFill>
              </a:defRPr>
            </a:lvl1pPr>
            <a:lvl2pPr marL="0" indent="0">
              <a:buFont typeface="Arial" pitchFamily="34" charset="0"/>
              <a:buNone/>
              <a:defRPr sz="2200">
                <a:solidFill>
                  <a:schemeClr val="tx1">
                    <a:lumMod val="65000"/>
                    <a:lumOff val="35000"/>
                  </a:schemeClr>
                </a:solidFill>
              </a:defRPr>
            </a:lvl2pPr>
            <a:lvl3pPr marL="0" indent="0">
              <a:buNone/>
              <a:defRPr sz="2200">
                <a:solidFill>
                  <a:schemeClr val="tx1">
                    <a:lumMod val="65000"/>
                    <a:lumOff val="35000"/>
                  </a:schemeClr>
                </a:solidFill>
              </a:defRPr>
            </a:lvl3pPr>
            <a:lvl4pPr marL="0" indent="0">
              <a:buFont typeface="Arial" pitchFamily="34" charset="0"/>
              <a:buNone/>
              <a:defRPr sz="2200">
                <a:solidFill>
                  <a:schemeClr val="tx1">
                    <a:lumMod val="65000"/>
                    <a:lumOff val="35000"/>
                  </a:schemeClr>
                </a:solidFill>
              </a:defRPr>
            </a:lvl4pPr>
            <a:lvl5pPr marL="0" indent="0">
              <a:buFont typeface="Arial" pitchFamily="34" charset="0"/>
              <a:buNone/>
              <a:defRPr sz="2200">
                <a:solidFill>
                  <a:schemeClr val="tx1">
                    <a:lumMod val="65000"/>
                    <a:lumOff val="35000"/>
                  </a:schemeClr>
                </a:solidFill>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3421708"/>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3798622"/>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1048928"/>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ext Placeholder 12"/>
          <p:cNvSpPr>
            <a:spLocks noGrp="1"/>
          </p:cNvSpPr>
          <p:nvPr>
            <p:ph type="body" sz="quarter" idx="10"/>
          </p:nvPr>
        </p:nvSpPr>
        <p:spPr>
          <a:xfrm>
            <a:off x="640080" y="2057400"/>
            <a:ext cx="3840480" cy="4206240"/>
          </a:xfrm>
        </p:spPr>
        <p:txBody>
          <a:bodyPr vert="horz" wrap="square" lIns="0" tIns="0" rIns="0" bIns="0" numCol="1" anchor="t" anchorCtr="0" compatLnSpc="1">
            <a:prstTxWarp prst="textNoShape">
              <a:avLst/>
            </a:prstTxWarp>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marL="284163" lvl="0" indent="-284163">
              <a:buFont typeface="Arial" pitchFamily="34" charset="0"/>
              <a:buChar char="•"/>
            </a:pPr>
            <a:r>
              <a:rPr lang="en-US" dirty="0" smtClean="0"/>
              <a:t>Click to edit Master text styles</a:t>
            </a:r>
          </a:p>
          <a:p>
            <a:pPr marL="630238" lvl="1" indent="-285750">
              <a:buFont typeface="Arial" pitchFamily="34" charset="0"/>
              <a:buChar char="•"/>
            </a:pPr>
            <a:r>
              <a:rPr lang="en-US" dirty="0" smtClean="0"/>
              <a:t>Second level</a:t>
            </a:r>
          </a:p>
          <a:p>
            <a:pPr marL="974725" lvl="2" indent="-284163">
              <a:buFont typeface="Arial" pitchFamily="34" charset="0"/>
              <a:buChar char="•"/>
            </a:pPr>
            <a:r>
              <a:rPr lang="en-US" dirty="0" smtClean="0"/>
              <a:t>Third level</a:t>
            </a:r>
          </a:p>
          <a:p>
            <a:pPr marL="1311275" lvl="3" indent="-284163">
              <a:buFont typeface="Arial" pitchFamily="34" charset="0"/>
              <a:buChar char="•"/>
            </a:pPr>
            <a:r>
              <a:rPr lang="en-US" dirty="0" smtClean="0"/>
              <a:t>Fourth level</a:t>
            </a:r>
          </a:p>
          <a:p>
            <a:pPr marL="1655763" lvl="4" indent="-284163">
              <a:buFont typeface="Arial" pitchFamily="34" charset="0"/>
              <a:buChar char="•"/>
            </a:pPr>
            <a:r>
              <a:rPr lang="en-US" dirty="0" smtClean="0"/>
              <a:t>Fifth level</a:t>
            </a:r>
            <a:endParaRPr lang="en-US" dirty="0"/>
          </a:p>
        </p:txBody>
      </p:sp>
      <p:sp>
        <p:nvSpPr>
          <p:cNvPr id="6" name="Text Placeholder 12"/>
          <p:cNvSpPr>
            <a:spLocks noGrp="1"/>
          </p:cNvSpPr>
          <p:nvPr>
            <p:ph type="body" sz="quarter" idx="11"/>
          </p:nvPr>
        </p:nvSpPr>
        <p:spPr>
          <a:xfrm>
            <a:off x="4663440" y="2057400"/>
            <a:ext cx="3840480" cy="4206240"/>
          </a:xfrm>
        </p:spPr>
        <p:txBody>
          <a:bodyPr vert="horz" wrap="square" lIns="0" tIns="0" rIns="0" bIns="0" numCol="1" anchor="t" anchorCtr="0" compatLnSpc="1">
            <a:prstTxWarp prst="textNoShape">
              <a:avLst/>
            </a:prstTxWarp>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marL="284163" lvl="0" indent="-284163">
              <a:buFont typeface="Arial" pitchFamily="34" charset="0"/>
              <a:buChar char="•"/>
            </a:pPr>
            <a:r>
              <a:rPr lang="en-US" dirty="0" smtClean="0"/>
              <a:t>Click to edit Master text styles</a:t>
            </a:r>
          </a:p>
          <a:p>
            <a:pPr marL="630238" lvl="1" indent="-285750">
              <a:buFont typeface="Arial" pitchFamily="34" charset="0"/>
              <a:buChar char="•"/>
            </a:pPr>
            <a:r>
              <a:rPr lang="en-US" dirty="0" smtClean="0"/>
              <a:t>Second level</a:t>
            </a:r>
          </a:p>
          <a:p>
            <a:pPr marL="974725" lvl="2" indent="-284163">
              <a:buFont typeface="Arial" pitchFamily="34" charset="0"/>
              <a:buChar char="•"/>
            </a:pPr>
            <a:r>
              <a:rPr lang="en-US" dirty="0" smtClean="0"/>
              <a:t>Third level</a:t>
            </a:r>
          </a:p>
          <a:p>
            <a:pPr marL="1311275" lvl="3" indent="-284163">
              <a:buFont typeface="Arial" pitchFamily="34" charset="0"/>
              <a:buChar char="•"/>
            </a:pPr>
            <a:r>
              <a:rPr lang="en-US" dirty="0" smtClean="0"/>
              <a:t>Fourth level</a:t>
            </a:r>
          </a:p>
          <a:p>
            <a:pPr marL="1655763" lvl="4" indent="-284163">
              <a:buFont typeface="Arial" pitchFamily="34" charset="0"/>
              <a:buChar char="•"/>
            </a:pPr>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2559325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40080" y="2057400"/>
            <a:ext cx="3840480" cy="639762"/>
          </a:xfrm>
          <a:noFill/>
          <a:ln w="9525">
            <a:noFill/>
            <a:miter lim="800000"/>
            <a:headEnd/>
            <a:tailEnd/>
          </a:ln>
        </p:spPr>
        <p:txBody>
          <a:bodyPr vert="horz" wrap="square" lIns="0" tIns="0" rIns="0" bIns="0" numCol="1" anchor="t" anchorCtr="0" compatLnSpc="1">
            <a:prstTxWarp prst="textNoShape">
              <a:avLst/>
            </a:prstTxWarp>
          </a:bodyPr>
          <a:lstStyle>
            <a:lvl1pPr>
              <a:defRPr lang="en-US" b="1" dirty="0" smtClean="0">
                <a:solidFill>
                  <a:schemeClr val="accent1">
                    <a:lumMod val="75000"/>
                  </a:schemeClr>
                </a:solidFill>
                <a:cs typeface="Arial"/>
              </a:defRPr>
            </a:lvl1pPr>
          </a:lstStyle>
          <a:p>
            <a:pPr marL="0" lvl="0" indent="0">
              <a:lnSpc>
                <a:spcPct val="90000"/>
              </a:lnSpc>
              <a:spcBef>
                <a:spcPct val="0"/>
              </a:spcBef>
              <a:spcAft>
                <a:spcPts val="600"/>
              </a:spcAft>
              <a:buFontTx/>
              <a:buNone/>
            </a:pPr>
            <a:r>
              <a:rPr lang="en-US" dirty="0" smtClean="0"/>
              <a:t>Click to edit Master text styles</a:t>
            </a:r>
          </a:p>
        </p:txBody>
      </p:sp>
      <p:sp>
        <p:nvSpPr>
          <p:cNvPr id="5" name="Text Placeholder 4"/>
          <p:cNvSpPr>
            <a:spLocks noGrp="1"/>
          </p:cNvSpPr>
          <p:nvPr>
            <p:ph type="body" sz="quarter" idx="3"/>
          </p:nvPr>
        </p:nvSpPr>
        <p:spPr>
          <a:xfrm>
            <a:off x="4663440" y="2057400"/>
            <a:ext cx="3840480" cy="639762"/>
          </a:xfrm>
          <a:noFill/>
          <a:ln w="9525">
            <a:noFill/>
            <a:miter lim="800000"/>
            <a:headEnd/>
            <a:tailEnd/>
          </a:ln>
        </p:spPr>
        <p:txBody>
          <a:bodyPr vert="horz" wrap="square" lIns="0" tIns="0" rIns="0" bIns="0" numCol="1" anchor="t" anchorCtr="0" compatLnSpc="1">
            <a:prstTxWarp prst="textNoShape">
              <a:avLst/>
            </a:prstTxWarp>
          </a:bodyPr>
          <a:lstStyle>
            <a:lvl1pPr>
              <a:defRPr lang="en-US" b="1" dirty="0" smtClean="0">
                <a:solidFill>
                  <a:schemeClr val="accent1">
                    <a:lumMod val="75000"/>
                  </a:schemeClr>
                </a:solidFill>
                <a:cs typeface="Arial"/>
              </a:defRPr>
            </a:lvl1pPr>
          </a:lstStyle>
          <a:p>
            <a:pPr marL="0" lvl="0" indent="0">
              <a:lnSpc>
                <a:spcPct val="90000"/>
              </a:lnSpc>
              <a:spcBef>
                <a:spcPct val="0"/>
              </a:spcBef>
              <a:spcAft>
                <a:spcPts val="600"/>
              </a:spcAft>
              <a:buFontTx/>
              <a:buNone/>
            </a:pPr>
            <a:r>
              <a:rPr lang="en-US" smtClean="0"/>
              <a:t>Click to edit Master text styles</a:t>
            </a:r>
          </a:p>
        </p:txBody>
      </p:sp>
      <p:sp>
        <p:nvSpPr>
          <p:cNvPr id="13" name="Text Placeholder 12"/>
          <p:cNvSpPr>
            <a:spLocks noGrp="1"/>
          </p:cNvSpPr>
          <p:nvPr>
            <p:ph type="body" sz="quarter" idx="10"/>
          </p:nvPr>
        </p:nvSpPr>
        <p:spPr>
          <a:xfrm>
            <a:off x="640080" y="2697480"/>
            <a:ext cx="3840480" cy="3566160"/>
          </a:xfrm>
        </p:spPr>
        <p:txBody>
          <a:bodyPr vert="horz" wrap="square" lIns="0" tIns="0" rIns="0" bIns="0" numCol="1" anchor="t" anchorCtr="0" compatLnSpc="1">
            <a:prstTxWarp prst="textNoShape">
              <a:avLst/>
            </a:prstTxWarp>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marL="284163" lvl="0" indent="-284163">
              <a:buFont typeface="Arial" pitchFamily="34" charset="0"/>
              <a:buChar char="•"/>
            </a:pPr>
            <a:r>
              <a:rPr lang="en-US" dirty="0" smtClean="0"/>
              <a:t>Click to edit Master text styles</a:t>
            </a:r>
          </a:p>
          <a:p>
            <a:pPr marL="630238" lvl="1" indent="-285750">
              <a:buFont typeface="Arial" pitchFamily="34" charset="0"/>
              <a:buChar char="•"/>
            </a:pPr>
            <a:r>
              <a:rPr lang="en-US" dirty="0" smtClean="0"/>
              <a:t>Second level</a:t>
            </a:r>
          </a:p>
          <a:p>
            <a:pPr marL="974725" lvl="2" indent="-284163">
              <a:buFont typeface="Arial" pitchFamily="34" charset="0"/>
              <a:buChar char="•"/>
            </a:pPr>
            <a:r>
              <a:rPr lang="en-US" dirty="0" smtClean="0"/>
              <a:t>Third level</a:t>
            </a:r>
          </a:p>
          <a:p>
            <a:pPr marL="1311275" lvl="3" indent="-284163">
              <a:buFont typeface="Arial" pitchFamily="34" charset="0"/>
              <a:buChar char="•"/>
            </a:pPr>
            <a:r>
              <a:rPr lang="en-US" dirty="0" smtClean="0"/>
              <a:t>Fourth level</a:t>
            </a:r>
          </a:p>
          <a:p>
            <a:pPr marL="1655763" lvl="4" indent="-284163">
              <a:buFont typeface="Arial" pitchFamily="34" charset="0"/>
              <a:buChar char="•"/>
            </a:pPr>
            <a:r>
              <a:rPr lang="en-US" dirty="0" smtClean="0"/>
              <a:t>Fifth level</a:t>
            </a:r>
            <a:endParaRPr lang="en-US" dirty="0"/>
          </a:p>
        </p:txBody>
      </p:sp>
      <p:sp>
        <p:nvSpPr>
          <p:cNvPr id="14" name="Text Placeholder 12"/>
          <p:cNvSpPr>
            <a:spLocks noGrp="1"/>
          </p:cNvSpPr>
          <p:nvPr>
            <p:ph type="body" sz="quarter" idx="11"/>
          </p:nvPr>
        </p:nvSpPr>
        <p:spPr>
          <a:xfrm>
            <a:off x="4663440" y="2697480"/>
            <a:ext cx="3840480" cy="3566160"/>
          </a:xfrm>
        </p:spPr>
        <p:txBody>
          <a:bodyPr vert="horz" wrap="square" lIns="0" tIns="0" rIns="0" bIns="0" numCol="1" anchor="t" anchorCtr="0" compatLnSpc="1">
            <a:prstTxWarp prst="textNoShape">
              <a:avLst/>
            </a:prstTxWarp>
          </a:bodyPr>
          <a:lstStyle>
            <a:lvl1pPr>
              <a:defRPr lang="en-US" smtClean="0"/>
            </a:lvl1pPr>
            <a:lvl2pPr>
              <a:defRPr lang="en-US" smtClean="0"/>
            </a:lvl2pPr>
            <a:lvl3pPr>
              <a:defRPr lang="en-US" smtClean="0"/>
            </a:lvl3pPr>
            <a:lvl4pPr>
              <a:defRPr lang="en-US" smtClean="0"/>
            </a:lvl4pPr>
            <a:lvl5pPr>
              <a:defRPr lang="en-US" dirty="0"/>
            </a:lvl5pPr>
          </a:lstStyle>
          <a:p>
            <a:pPr marL="284163" lvl="0" indent="-284163">
              <a:buFont typeface="Arial" pitchFamily="34" charset="0"/>
              <a:buChar char="•"/>
            </a:pPr>
            <a:r>
              <a:rPr lang="en-US" smtClean="0"/>
              <a:t>Click to edit Master text styles</a:t>
            </a:r>
          </a:p>
          <a:p>
            <a:pPr marL="630238" lvl="1" indent="-285750">
              <a:buFont typeface="Arial" pitchFamily="34" charset="0"/>
              <a:buChar char="•"/>
            </a:pPr>
            <a:r>
              <a:rPr lang="en-US" smtClean="0"/>
              <a:t>Second level</a:t>
            </a:r>
          </a:p>
          <a:p>
            <a:pPr marL="974725" lvl="2" indent="-284163">
              <a:buFont typeface="Arial" pitchFamily="34" charset="0"/>
              <a:buChar char="•"/>
            </a:pPr>
            <a:r>
              <a:rPr lang="en-US" smtClean="0"/>
              <a:t>Third level</a:t>
            </a:r>
          </a:p>
          <a:p>
            <a:pPr marL="1311275" lvl="3" indent="-284163">
              <a:buFont typeface="Arial" pitchFamily="34" charset="0"/>
              <a:buChar char="•"/>
            </a:pPr>
            <a:r>
              <a:rPr lang="en-US" smtClean="0"/>
              <a:t>Fourth level</a:t>
            </a:r>
          </a:p>
          <a:p>
            <a:pPr marL="1655763" lvl="4" indent="-284163">
              <a:buFont typeface="Arial" pitchFamily="34" charset="0"/>
              <a:buChar char="•"/>
            </a:pPr>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534131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tatement">
    <p:spTree>
      <p:nvGrpSpPr>
        <p:cNvPr id="1" name=""/>
        <p:cNvGrpSpPr/>
        <p:nvPr/>
      </p:nvGrpSpPr>
      <p:grpSpPr>
        <a:xfrm>
          <a:off x="0" y="0"/>
          <a:ext cx="0" cy="0"/>
          <a:chOff x="0" y="0"/>
          <a:chExt cx="0" cy="0"/>
        </a:xfrm>
      </p:grpSpPr>
      <p:sp>
        <p:nvSpPr>
          <p:cNvPr id="5" name="TextBox 4"/>
          <p:cNvSpPr txBox="1"/>
          <p:nvPr/>
        </p:nvSpPr>
        <p:spPr>
          <a:xfrm>
            <a:off x="609600" y="2362200"/>
            <a:ext cx="2743200" cy="1752600"/>
          </a:xfrm>
          <a:prstGeom prst="rect">
            <a:avLst/>
          </a:prstGeom>
          <a:noFill/>
        </p:spPr>
        <p:txBody>
          <a:bodyPr wrap="square" rtlCol="0">
            <a:spAutoFit/>
          </a:bodyPr>
          <a:lstStyle/>
          <a:p>
            <a:endParaRPr lang="en-US" dirty="0"/>
          </a:p>
        </p:txBody>
      </p:sp>
      <p:sp>
        <p:nvSpPr>
          <p:cNvPr id="7" name="Text Placeholder 6"/>
          <p:cNvSpPr>
            <a:spLocks noGrp="1"/>
          </p:cNvSpPr>
          <p:nvPr>
            <p:ph type="body" sz="quarter" idx="10" hasCustomPrompt="1"/>
          </p:nvPr>
        </p:nvSpPr>
        <p:spPr>
          <a:xfrm>
            <a:off x="0" y="1463040"/>
            <a:ext cx="9144000" cy="2616101"/>
          </a:xfrm>
          <a:solidFill>
            <a:schemeClr val="bg1"/>
          </a:solidFill>
        </p:spPr>
        <p:txBody>
          <a:bodyPr lIns="914400" tIns="274320" rIns="731520" bIns="365760">
            <a:spAutoFit/>
          </a:bodyPr>
          <a:lstStyle>
            <a:lvl1pPr marL="0" indent="0">
              <a:buNone/>
              <a:defRPr sz="3200" baseline="0">
                <a:solidFill>
                  <a:schemeClr val="accent1">
                    <a:lumMod val="75000"/>
                  </a:schemeClr>
                </a:solidFill>
              </a:defRPr>
            </a:lvl1pPr>
            <a:lvl2pPr marL="457200" indent="0">
              <a:buFont typeface="Arial" pitchFamily="34" charset="0"/>
              <a:buNone/>
              <a:defRPr/>
            </a:lvl2pPr>
            <a:lvl3pPr marL="822960" indent="0">
              <a:buNone/>
              <a:defRPr/>
            </a:lvl3pPr>
            <a:lvl4pPr marL="1188720" indent="0">
              <a:buFont typeface="Arial" pitchFamily="34" charset="0"/>
              <a:buNone/>
              <a:defRPr/>
            </a:lvl4pPr>
            <a:lvl5pPr marL="1554480" indent="0">
              <a:buFont typeface="Arial" pitchFamily="34" charset="0"/>
              <a:buNone/>
              <a:defRPr/>
            </a:lvl5pPr>
          </a:lstStyle>
          <a:p>
            <a:pPr lvl="0"/>
            <a:r>
              <a:rPr lang="en-US" dirty="0" smtClean="0"/>
              <a:t>Statement or transition slide (optional). Good place to make a broad summarizing point. Color can be changed with template colors if needed.</a:t>
            </a:r>
          </a:p>
        </p:txBody>
      </p:sp>
      <p:sp>
        <p:nvSpPr>
          <p:cNvPr id="6" name="Text Box 9"/>
          <p:cNvSpPr txBox="1">
            <a:spLocks noChangeArrowheads="1"/>
          </p:cNvSpPr>
          <p:nvPr userDrawn="1"/>
        </p:nvSpPr>
        <p:spPr bwMode="auto">
          <a:xfrm>
            <a:off x="274320" y="6537960"/>
            <a:ext cx="548640" cy="228600"/>
          </a:xfrm>
          <a:prstGeom prst="rect">
            <a:avLst/>
          </a:prstGeom>
          <a:noFill/>
        </p:spPr>
        <p:txBody>
          <a:bodyPr wrap="none" lIns="0" tIns="0" rIns="0" bIns="0" rtlCol="0" anchor="ctr">
            <a:noAutofit/>
          </a:bodyPr>
          <a:lstStyle>
            <a:defPPr>
              <a:defRPr lang="en-US"/>
            </a:defPPr>
            <a:lvl1pPr algn="r">
              <a:defRPr sz="800">
                <a:solidFill>
                  <a:schemeClr val="bg1">
                    <a:lumMod val="50000"/>
                  </a:schemeClr>
                </a:solidFill>
              </a:defRPr>
            </a:lvl1pPr>
          </a:lstStyle>
          <a:p>
            <a:pPr lvl="0" algn="l"/>
            <a:fld id="{D22C7745-0B09-4CCA-B4B5-ACB1F8FD4425}" type="slidenum">
              <a:rPr lang="en-US"/>
              <a:pPr lvl="0" algn="l"/>
              <a:t>‹#›</a:t>
            </a:fld>
            <a:endParaRPr lang="en-US" dirty="0"/>
          </a:p>
        </p:txBody>
      </p:sp>
      <p:sp>
        <p:nvSpPr>
          <p:cNvPr id="8" name="TextBox 7"/>
          <p:cNvSpPr txBox="1"/>
          <p:nvPr userDrawn="1"/>
        </p:nvSpPr>
        <p:spPr>
          <a:xfrm>
            <a:off x="7863840" y="6537960"/>
            <a:ext cx="1097280" cy="228600"/>
          </a:xfrm>
          <a:prstGeom prst="rect">
            <a:avLst/>
          </a:prstGeom>
          <a:noFill/>
        </p:spPr>
        <p:txBody>
          <a:bodyPr wrap="none" lIns="0" tIns="0" rIns="0" bIns="0" rtlCol="0" anchor="ctr">
            <a:noAutofit/>
          </a:bodyPr>
          <a:lstStyle/>
          <a:p>
            <a:pPr algn="r"/>
            <a:r>
              <a:rPr lang="en-US" sz="800" dirty="0" smtClean="0">
                <a:solidFill>
                  <a:schemeClr val="bg1">
                    <a:lumMod val="50000"/>
                  </a:schemeClr>
                </a:solidFill>
              </a:rPr>
              <a:t>© F5 Networks, Inc.</a:t>
            </a:r>
            <a:endParaRPr lang="en-US" sz="800" dirty="0">
              <a:solidFill>
                <a:schemeClr val="bg1">
                  <a:lumMod val="50000"/>
                </a:schemeClr>
              </a:solidFill>
            </a:endParaRPr>
          </a:p>
        </p:txBody>
      </p:sp>
    </p:spTree>
    <p:extLst>
      <p:ext uri="{BB962C8B-B14F-4D97-AF65-F5344CB8AC3E}">
        <p14:creationId xmlns:p14="http://schemas.microsoft.com/office/powerpoint/2010/main" val="4025840497"/>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3" name="Rectangle 2"/>
          <p:cNvSpPr/>
          <p:nvPr/>
        </p:nvSpPr>
        <p:spPr>
          <a:xfrm>
            <a:off x="457200" y="822960"/>
            <a:ext cx="1828800" cy="1828800"/>
          </a:xfrm>
          <a:prstGeom prst="rect">
            <a:avLst/>
          </a:prstGeom>
          <a:noFill/>
          <a:ln>
            <a:noFill/>
            <a:miter lim="800000"/>
          </a:ln>
        </p:spPr>
        <p:style>
          <a:lnRef idx="2">
            <a:schemeClr val="accent5"/>
          </a:lnRef>
          <a:fillRef idx="1">
            <a:schemeClr val="lt1"/>
          </a:fillRef>
          <a:effectRef idx="0">
            <a:schemeClr val="accent5"/>
          </a:effectRef>
          <a:fontRef idx="minor">
            <a:schemeClr val="dk1"/>
          </a:fontRef>
        </p:style>
        <p:txBody>
          <a:bodyPr lIns="182880" tIns="0" rtlCol="0" anchor="t"/>
          <a:lstStyle/>
          <a:p>
            <a:pPr>
              <a:lnSpc>
                <a:spcPct val="90000"/>
              </a:lnSpc>
            </a:pPr>
            <a:r>
              <a:rPr lang="en-US" sz="27000" dirty="0" smtClean="0">
                <a:solidFill>
                  <a:srgbClr val="D0D0D0"/>
                </a:solidFill>
              </a:rPr>
              <a:t>“</a:t>
            </a:r>
            <a:endParaRPr lang="en-US" sz="27000" dirty="0">
              <a:solidFill>
                <a:srgbClr val="D0D0D0"/>
              </a:solidFill>
            </a:endParaRPr>
          </a:p>
        </p:txBody>
      </p:sp>
      <p:sp>
        <p:nvSpPr>
          <p:cNvPr id="4" name="TextBox 3"/>
          <p:cNvSpPr txBox="1"/>
          <p:nvPr/>
        </p:nvSpPr>
        <p:spPr>
          <a:xfrm>
            <a:off x="1097280" y="1737360"/>
            <a:ext cx="7315200" cy="5120640"/>
          </a:xfrm>
          <a:prstGeom prst="rect">
            <a:avLst/>
          </a:prstGeom>
          <a:noFill/>
        </p:spPr>
        <p:txBody>
          <a:bodyPr wrap="square" lIns="0" tIns="0" rIns="0" bIns="0" rtlCol="0" anchor="t" anchorCtr="0">
            <a:noAutofit/>
          </a:bodyPr>
          <a:lstStyle/>
          <a:p>
            <a:pPr>
              <a:lnSpc>
                <a:spcPct val="120000"/>
              </a:lnSpc>
            </a:pPr>
            <a:endParaRPr lang="en-US" sz="2400" dirty="0"/>
          </a:p>
        </p:txBody>
      </p:sp>
      <p:sp>
        <p:nvSpPr>
          <p:cNvPr id="13" name="Text Placeholder 12"/>
          <p:cNvSpPr>
            <a:spLocks noGrp="1"/>
          </p:cNvSpPr>
          <p:nvPr>
            <p:ph type="body" sz="quarter" idx="10" hasCustomPrompt="1"/>
          </p:nvPr>
        </p:nvSpPr>
        <p:spPr>
          <a:xfrm>
            <a:off x="1097280" y="1920240"/>
            <a:ext cx="7315200" cy="3657600"/>
          </a:xfrm>
        </p:spPr>
        <p:txBody>
          <a:bodyPr/>
          <a:lstStyle>
            <a:lvl1pPr marL="0" indent="0">
              <a:lnSpc>
                <a:spcPct val="120000"/>
              </a:lnSpc>
              <a:spcBef>
                <a:spcPts val="1200"/>
              </a:spcBef>
              <a:spcAft>
                <a:spcPts val="0"/>
              </a:spcAft>
              <a:buNone/>
              <a:defRPr sz="2400">
                <a:solidFill>
                  <a:schemeClr val="tx1"/>
                </a:solidFill>
              </a:defRPr>
            </a:lvl1pPr>
            <a:lvl2pPr marL="0" indent="0">
              <a:lnSpc>
                <a:spcPct val="120000"/>
              </a:lnSpc>
              <a:spcBef>
                <a:spcPts val="3000"/>
              </a:spcBef>
              <a:spcAft>
                <a:spcPts val="0"/>
              </a:spcAft>
              <a:buFont typeface="Arial" pitchFamily="34" charset="0"/>
              <a:buNone/>
              <a:defRPr sz="1800" i="1">
                <a:solidFill>
                  <a:schemeClr val="accent1">
                    <a:lumMod val="75000"/>
                  </a:schemeClr>
                </a:solidFill>
              </a:defRPr>
            </a:lvl2pPr>
            <a:lvl3pPr marL="0" indent="0">
              <a:lnSpc>
                <a:spcPct val="120000"/>
              </a:lnSpc>
              <a:spcBef>
                <a:spcPts val="0"/>
              </a:spcBef>
              <a:spcAft>
                <a:spcPts val="0"/>
              </a:spcAft>
              <a:buNone/>
              <a:defRPr sz="1800" i="1">
                <a:solidFill>
                  <a:schemeClr val="accent1">
                    <a:lumMod val="75000"/>
                  </a:schemeClr>
                </a:solidFill>
              </a:defRPr>
            </a:lvl3pPr>
            <a:lvl4pPr marL="0" indent="0">
              <a:lnSpc>
                <a:spcPct val="110000"/>
              </a:lnSpc>
              <a:spcBef>
                <a:spcPts val="600"/>
              </a:spcBef>
              <a:spcAft>
                <a:spcPts val="0"/>
              </a:spcAft>
              <a:buFont typeface="Arial" pitchFamily="34" charset="0"/>
              <a:buNone/>
              <a:defRPr sz="1400" i="1">
                <a:solidFill>
                  <a:schemeClr val="accent5"/>
                </a:solidFill>
              </a:defRPr>
            </a:lvl4pPr>
            <a:lvl5pPr marL="0" indent="0">
              <a:lnSpc>
                <a:spcPct val="110000"/>
              </a:lnSpc>
              <a:spcBef>
                <a:spcPts val="0"/>
              </a:spcBef>
              <a:spcAft>
                <a:spcPts val="0"/>
              </a:spcAft>
              <a:buFont typeface="Arial" pitchFamily="34" charset="0"/>
              <a:buNone/>
              <a:defRPr sz="1400" i="1">
                <a:solidFill>
                  <a:schemeClr val="accent5"/>
                </a:solidFill>
              </a:defRPr>
            </a:lvl5pPr>
          </a:lstStyle>
          <a:p>
            <a:pPr lvl="0"/>
            <a:r>
              <a:rPr lang="en-US" dirty="0" smtClean="0"/>
              <a:t>Placeholder for quote. Please ensure what you are quoting is written EXACTLY as is...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To style quote attribution, increase one list level. See template guide for instructions.</a:t>
            </a:r>
          </a:p>
          <a:p>
            <a:pPr lvl="1"/>
            <a:r>
              <a:rPr lang="en-US" dirty="0" smtClean="0"/>
              <a:t>Name/Source of quote</a:t>
            </a:r>
          </a:p>
          <a:p>
            <a:pPr lvl="2"/>
            <a:r>
              <a:rPr lang="en-US" dirty="0" smtClean="0"/>
              <a:t>Title or additional details</a:t>
            </a:r>
          </a:p>
        </p:txBody>
      </p:sp>
    </p:spTree>
    <p:extLst>
      <p:ext uri="{BB962C8B-B14F-4D97-AF65-F5344CB8AC3E}">
        <p14:creationId xmlns:p14="http://schemas.microsoft.com/office/powerpoint/2010/main" val="1885631625"/>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White">
    <p:bg>
      <p:bgPr>
        <a:solidFill>
          <a:schemeClr val="bg1"/>
        </a:solidFill>
        <a:effectLst/>
      </p:bgPr>
    </p:bg>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274320" y="6537960"/>
            <a:ext cx="548640" cy="228600"/>
          </a:xfrm>
          <a:prstGeom prst="rect">
            <a:avLst/>
          </a:prstGeom>
          <a:noFill/>
        </p:spPr>
        <p:txBody>
          <a:bodyPr wrap="none" lIns="0" tIns="0" rIns="0" bIns="0" rtlCol="0" anchor="ctr">
            <a:noAutofit/>
          </a:bodyPr>
          <a:lstStyle>
            <a:defPPr>
              <a:defRPr lang="en-US"/>
            </a:defPPr>
            <a:lvl1pPr algn="r">
              <a:defRPr sz="800">
                <a:solidFill>
                  <a:schemeClr val="bg1">
                    <a:lumMod val="50000"/>
                  </a:schemeClr>
                </a:solidFill>
              </a:defRPr>
            </a:lvl1pPr>
          </a:lstStyle>
          <a:p>
            <a:pPr lvl="0" algn="l"/>
            <a:fld id="{D22C7745-0B09-4CCA-B4B5-ACB1F8FD4425}" type="slidenum">
              <a:rPr lang="en-US"/>
              <a:pPr lvl="0" algn="l"/>
              <a:t>‹#›</a:t>
            </a:fld>
            <a:endParaRPr lang="en-US" dirty="0"/>
          </a:p>
        </p:txBody>
      </p:sp>
      <p:sp>
        <p:nvSpPr>
          <p:cNvPr id="5" name="TextBox 4"/>
          <p:cNvSpPr txBox="1"/>
          <p:nvPr userDrawn="1"/>
        </p:nvSpPr>
        <p:spPr>
          <a:xfrm>
            <a:off x="7863840" y="6537960"/>
            <a:ext cx="1097280" cy="228600"/>
          </a:xfrm>
          <a:prstGeom prst="rect">
            <a:avLst/>
          </a:prstGeom>
          <a:noFill/>
        </p:spPr>
        <p:txBody>
          <a:bodyPr wrap="none" lIns="0" tIns="0" rIns="0" bIns="0" rtlCol="0" anchor="ctr">
            <a:noAutofit/>
          </a:bodyPr>
          <a:lstStyle/>
          <a:p>
            <a:pPr algn="r"/>
            <a:r>
              <a:rPr lang="en-US" sz="800" dirty="0" smtClean="0">
                <a:solidFill>
                  <a:schemeClr val="bg1">
                    <a:lumMod val="50000"/>
                  </a:schemeClr>
                </a:solidFill>
              </a:rPr>
              <a:t>© F5 Networks, Inc.</a:t>
            </a:r>
            <a:endParaRPr lang="en-US" sz="800" dirty="0">
              <a:solidFill>
                <a:schemeClr val="bg1">
                  <a:lumMod val="50000"/>
                </a:schemeClr>
              </a:solidFill>
            </a:endParaRPr>
          </a:p>
        </p:txBody>
      </p:sp>
    </p:spTree>
    <p:extLst>
      <p:ext uri="{BB962C8B-B14F-4D97-AF65-F5344CB8AC3E}">
        <p14:creationId xmlns:p14="http://schemas.microsoft.com/office/powerpoint/2010/main" val="248302716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1097280"/>
            <a:ext cx="7863840" cy="914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lgn="l">
              <a:spcBef>
                <a:spcPts val="0"/>
              </a:spcBef>
            </a:pPr>
            <a:r>
              <a:rPr lang="en-US" dirty="0" smtClean="0"/>
              <a:t>Click to edit Master title style</a:t>
            </a:r>
            <a:endParaRPr lang="en-US" dirty="0"/>
          </a:p>
        </p:txBody>
      </p:sp>
      <p:sp>
        <p:nvSpPr>
          <p:cNvPr id="3" name="Text Placeholder 2"/>
          <p:cNvSpPr>
            <a:spLocks noGrp="1"/>
          </p:cNvSpPr>
          <p:nvPr>
            <p:ph type="body" idx="1"/>
          </p:nvPr>
        </p:nvSpPr>
        <p:spPr>
          <a:xfrm>
            <a:off x="640080" y="2057400"/>
            <a:ext cx="7863840" cy="4206240"/>
          </a:xfrm>
          <a:prstGeom prst="rect">
            <a:avLst/>
          </a:prstGeom>
        </p:spPr>
        <p:txBody>
          <a:bodyPr vert="horz" wrap="square" lIns="0" tIns="0" rIns="0" bIns="0" numCol="1" anchor="t" anchorCtr="0" compatLnSpc="1">
            <a:prstTxWarp prst="textNoShape">
              <a:avLst/>
            </a:prstTxWarp>
          </a:bodyPr>
          <a:lstStyle/>
          <a:p>
            <a:pPr marL="284163" lvl="0" indent="-284163">
              <a:buFont typeface="Arial" pitchFamily="34" charset="0"/>
              <a:buChar char="•"/>
            </a:pPr>
            <a:r>
              <a:rPr lang="en-US" dirty="0" smtClean="0"/>
              <a:t>Click to edit Master text styles</a:t>
            </a:r>
          </a:p>
          <a:p>
            <a:pPr marL="630238" lvl="1" indent="-285750">
              <a:buFont typeface="Arial" pitchFamily="34" charset="0"/>
              <a:buChar char="•"/>
            </a:pPr>
            <a:r>
              <a:rPr lang="en-US" dirty="0" smtClean="0"/>
              <a:t>Second level</a:t>
            </a:r>
          </a:p>
          <a:p>
            <a:pPr marL="974725" lvl="2" indent="-284163">
              <a:buFont typeface="Arial" pitchFamily="34" charset="0"/>
              <a:buChar char="•"/>
            </a:pPr>
            <a:r>
              <a:rPr lang="en-US" dirty="0" smtClean="0"/>
              <a:t>Third level</a:t>
            </a:r>
          </a:p>
          <a:p>
            <a:pPr marL="1311275" lvl="3" indent="-284163">
              <a:buFont typeface="Arial" pitchFamily="34" charset="0"/>
              <a:buChar char="•"/>
            </a:pPr>
            <a:r>
              <a:rPr lang="en-US" dirty="0" smtClean="0"/>
              <a:t>Fourth level</a:t>
            </a:r>
          </a:p>
          <a:p>
            <a:pPr marL="1655763" lvl="4" indent="-284163">
              <a:buFont typeface="Arial" pitchFamily="34" charset="0"/>
              <a:buChar char="•"/>
            </a:pPr>
            <a:r>
              <a:rPr lang="en-US" dirty="0" smtClean="0"/>
              <a:t>Fifth level</a:t>
            </a:r>
            <a:endParaRPr lang="en-US" dirty="0"/>
          </a:p>
        </p:txBody>
      </p:sp>
      <p:sp>
        <p:nvSpPr>
          <p:cNvPr id="6" name="Text Box 9"/>
          <p:cNvSpPr txBox="1">
            <a:spLocks noChangeArrowheads="1"/>
          </p:cNvSpPr>
          <p:nvPr userDrawn="1"/>
        </p:nvSpPr>
        <p:spPr bwMode="auto">
          <a:xfrm>
            <a:off x="274320" y="6537960"/>
            <a:ext cx="548640" cy="228600"/>
          </a:xfrm>
          <a:prstGeom prst="rect">
            <a:avLst/>
          </a:prstGeom>
          <a:noFill/>
        </p:spPr>
        <p:txBody>
          <a:bodyPr wrap="none" lIns="0" tIns="0" rIns="0" bIns="0" rtlCol="0" anchor="ctr">
            <a:noAutofit/>
          </a:bodyPr>
          <a:lstStyle>
            <a:defPPr>
              <a:defRPr lang="en-US"/>
            </a:defPPr>
            <a:lvl1pPr algn="r">
              <a:defRPr sz="800">
                <a:solidFill>
                  <a:schemeClr val="bg1">
                    <a:lumMod val="50000"/>
                  </a:schemeClr>
                </a:solidFill>
              </a:defRPr>
            </a:lvl1pPr>
          </a:lstStyle>
          <a:p>
            <a:pPr lvl="0" algn="l"/>
            <a:fld id="{D22C7745-0B09-4CCA-B4B5-ACB1F8FD4425}" type="slidenum">
              <a:rPr lang="en-US"/>
              <a:pPr lvl="0" algn="l"/>
              <a:t>‹#›</a:t>
            </a:fld>
            <a:endParaRPr lang="en-US" dirty="0"/>
          </a:p>
        </p:txBody>
      </p:sp>
      <p:sp>
        <p:nvSpPr>
          <p:cNvPr id="7" name="TextBox 6"/>
          <p:cNvSpPr txBox="1"/>
          <p:nvPr userDrawn="1"/>
        </p:nvSpPr>
        <p:spPr>
          <a:xfrm>
            <a:off x="7863840" y="6537960"/>
            <a:ext cx="1097280" cy="228600"/>
          </a:xfrm>
          <a:prstGeom prst="rect">
            <a:avLst/>
          </a:prstGeom>
          <a:noFill/>
        </p:spPr>
        <p:txBody>
          <a:bodyPr wrap="none" lIns="0" tIns="0" rIns="0" bIns="0" rtlCol="0" anchor="ctr">
            <a:noAutofit/>
          </a:bodyPr>
          <a:lstStyle/>
          <a:p>
            <a:pPr algn="r"/>
            <a:r>
              <a:rPr lang="en-US" sz="800" dirty="0" smtClean="0">
                <a:solidFill>
                  <a:schemeClr val="bg1">
                    <a:lumMod val="50000"/>
                  </a:schemeClr>
                </a:solidFill>
              </a:rPr>
              <a:t>© F5 Networks, Inc.</a:t>
            </a:r>
            <a:endParaRPr lang="en-US" sz="800" dirty="0">
              <a:solidFill>
                <a:schemeClr val="bg1">
                  <a:lumMod val="50000"/>
                </a:schemeClr>
              </a:solidFill>
            </a:endParaRPr>
          </a:p>
        </p:txBody>
      </p:sp>
    </p:spTree>
    <p:extLst>
      <p:ext uri="{BB962C8B-B14F-4D97-AF65-F5344CB8AC3E}">
        <p14:creationId xmlns:p14="http://schemas.microsoft.com/office/powerpoint/2010/main" val="38754054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74" r:id="rId5"/>
    <p:sldLayoutId id="2147483675" r:id="rId6"/>
    <p:sldLayoutId id="2147483669" r:id="rId7"/>
    <p:sldLayoutId id="2147483670" r:id="rId8"/>
    <p:sldLayoutId id="2147483671" r:id="rId9"/>
    <p:sldLayoutId id="2147483672" r:id="rId10"/>
    <p:sldLayoutId id="2147483676" r:id="rId11"/>
    <p:sldLayoutId id="2147483661" r:id="rId12"/>
    <p:sldLayoutId id="2147483673" r:id="rId13"/>
    <p:sldLayoutId id="2147483677" r:id="rId14"/>
  </p:sldLayoutIdLst>
  <p:timing>
    <p:tnLst>
      <p:par>
        <p:cTn xmlns:p14="http://schemas.microsoft.com/office/powerpoint/2010/main" id="1" dur="indefinite" restart="never" nodeType="tmRoot"/>
      </p:par>
    </p:tnLst>
  </p:timing>
  <p:txStyles>
    <p:titleStyle>
      <a:lvl1pPr algn="l" defTabSz="914400" rtl="0" eaLnBrk="1" latinLnBrk="0" hangingPunct="1">
        <a:lnSpc>
          <a:spcPts val="3400"/>
        </a:lnSpc>
        <a:spcBef>
          <a:spcPct val="0"/>
        </a:spcBef>
        <a:spcAft>
          <a:spcPts val="0"/>
        </a:spcAft>
        <a:buNone/>
        <a:defRPr lang="en-US" sz="3000" b="1" kern="1200" dirty="0" smtClean="0">
          <a:solidFill>
            <a:schemeClr val="tx1"/>
          </a:solidFill>
          <a:latin typeface="+mn-lt"/>
          <a:ea typeface="ＭＳ Ｐゴシック" pitchFamily="-106" charset="-128"/>
          <a:cs typeface="Arial"/>
        </a:defRPr>
      </a:lvl1pPr>
    </p:titleStyle>
    <p:bodyStyle>
      <a:lvl1pPr marL="91440" indent="-433388" algn="l" defTabSz="914400" rtl="0" eaLnBrk="1" latinLnBrk="0" hangingPunct="1">
        <a:lnSpc>
          <a:spcPct val="100000"/>
        </a:lnSpc>
        <a:spcBef>
          <a:spcPts val="1200"/>
        </a:spcBef>
        <a:spcAft>
          <a:spcPts val="600"/>
        </a:spcAft>
        <a:buClr>
          <a:schemeClr val="accent4"/>
        </a:buClr>
        <a:buFontTx/>
        <a:buNone/>
        <a:defRPr lang="en-US" sz="2200" kern="1200" dirty="0" smtClean="0">
          <a:solidFill>
            <a:schemeClr val="tx1"/>
          </a:solidFill>
          <a:latin typeface="+mn-lt"/>
          <a:ea typeface="ＭＳ Ｐゴシック" pitchFamily="-106" charset="-128"/>
          <a:cs typeface="+mn-cs"/>
        </a:defRPr>
      </a:lvl1pPr>
      <a:lvl2pPr marL="433388" indent="-433388" algn="l" defTabSz="914400" rtl="0" eaLnBrk="1" latinLnBrk="0" hangingPunct="1">
        <a:lnSpc>
          <a:spcPct val="100000"/>
        </a:lnSpc>
        <a:spcBef>
          <a:spcPts val="0"/>
        </a:spcBef>
        <a:spcAft>
          <a:spcPts val="600"/>
        </a:spcAft>
        <a:buClr>
          <a:schemeClr val="accent4"/>
        </a:buClr>
        <a:buFontTx/>
        <a:buNone/>
        <a:defRPr lang="en-US" sz="2000" kern="1200" dirty="0" smtClean="0">
          <a:solidFill>
            <a:schemeClr val="tx1"/>
          </a:solidFill>
          <a:latin typeface="+mn-lt"/>
          <a:ea typeface="ＭＳ Ｐゴシック" pitchFamily="-106" charset="-128"/>
          <a:cs typeface="Arial"/>
        </a:defRPr>
      </a:lvl2pPr>
      <a:lvl3pPr marL="433388" indent="-433388" algn="l" defTabSz="914400" rtl="0" eaLnBrk="1" latinLnBrk="0" hangingPunct="1">
        <a:lnSpc>
          <a:spcPct val="100000"/>
        </a:lnSpc>
        <a:spcBef>
          <a:spcPts val="0"/>
        </a:spcBef>
        <a:spcAft>
          <a:spcPts val="600"/>
        </a:spcAft>
        <a:buClr>
          <a:schemeClr val="accent4"/>
        </a:buClr>
        <a:buFontTx/>
        <a:buNone/>
        <a:defRPr lang="en-US" sz="2000" kern="1200" dirty="0" smtClean="0">
          <a:solidFill>
            <a:schemeClr val="tx1"/>
          </a:solidFill>
          <a:latin typeface="+mn-lt"/>
          <a:ea typeface="ＭＳ Ｐゴシック" pitchFamily="-106" charset="-128"/>
          <a:cs typeface="Arial"/>
        </a:defRPr>
      </a:lvl3pPr>
      <a:lvl4pPr marL="433388" indent="-433388" algn="l" defTabSz="914400" rtl="0" eaLnBrk="1" latinLnBrk="0" hangingPunct="1">
        <a:lnSpc>
          <a:spcPct val="100000"/>
        </a:lnSpc>
        <a:spcBef>
          <a:spcPts val="0"/>
        </a:spcBef>
        <a:spcAft>
          <a:spcPts val="600"/>
        </a:spcAft>
        <a:buClr>
          <a:schemeClr val="accent4"/>
        </a:buClr>
        <a:buFontTx/>
        <a:buNone/>
        <a:defRPr lang="en-US" sz="2000" kern="1200" dirty="0" smtClean="0">
          <a:solidFill>
            <a:schemeClr val="tx1"/>
          </a:solidFill>
          <a:latin typeface="+mn-lt"/>
          <a:ea typeface="ＭＳ Ｐゴシック" pitchFamily="-106" charset="-128"/>
          <a:cs typeface="Arial"/>
        </a:defRPr>
      </a:lvl4pPr>
      <a:lvl5pPr marL="433388" indent="-433388" algn="l" defTabSz="914400" rtl="0" eaLnBrk="1" latinLnBrk="0" hangingPunct="1">
        <a:lnSpc>
          <a:spcPct val="100000"/>
        </a:lnSpc>
        <a:spcBef>
          <a:spcPts val="0"/>
        </a:spcBef>
        <a:spcAft>
          <a:spcPts val="600"/>
        </a:spcAft>
        <a:buClr>
          <a:schemeClr val="accent4"/>
        </a:buClr>
        <a:buFontTx/>
        <a:buNone/>
        <a:defRPr lang="en-US" sz="2000" kern="1200" dirty="0">
          <a:solidFill>
            <a:schemeClr val="tx1"/>
          </a:solidFill>
          <a:latin typeface="+mn-lt"/>
          <a:ea typeface="ＭＳ Ｐゴシック" pitchFamily="-106"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chart.apis.google.com/chart?cht=t&amp;chd=&amp;chs=440x220&amp;chtm=%2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diagramData" Target="../diagrams/data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1.xml"/><Relationship Id="rId2" Type="http://schemas.openxmlformats.org/officeDocument/2006/relationships/diagramData" Target="../diagrams/data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667000"/>
            <a:ext cx="8839200" cy="1354217"/>
          </a:xfrm>
        </p:spPr>
        <p:txBody>
          <a:bodyPr/>
          <a:lstStyle/>
          <a:p>
            <a:r>
              <a:rPr lang="en-US" dirty="0" smtClean="0"/>
              <a:t>F5, iRules, &amp; Tcl </a:t>
            </a:r>
            <a:br>
              <a:rPr lang="en-US" dirty="0" smtClean="0"/>
            </a:br>
            <a:r>
              <a:rPr lang="en-US" dirty="0"/>
              <a:t>	</a:t>
            </a:r>
            <a:r>
              <a:rPr lang="en-US" dirty="0" smtClean="0"/>
              <a:t>	– The how &amp; Why</a:t>
            </a:r>
            <a:endParaRPr lang="en-US" dirty="0"/>
          </a:p>
        </p:txBody>
      </p:sp>
      <p:sp>
        <p:nvSpPr>
          <p:cNvPr id="3" name="Text Placeholder 2"/>
          <p:cNvSpPr>
            <a:spLocks noGrp="1"/>
          </p:cNvSpPr>
          <p:nvPr>
            <p:ph type="body" sz="quarter" idx="10"/>
          </p:nvPr>
        </p:nvSpPr>
        <p:spPr>
          <a:xfrm>
            <a:off x="914400" y="4343400"/>
            <a:ext cx="6934200" cy="1325880"/>
          </a:xfrm>
        </p:spPr>
        <p:txBody>
          <a:bodyPr/>
          <a:lstStyle/>
          <a:p>
            <a:r>
              <a:rPr lang="en-US" dirty="0" smtClean="0"/>
              <a:t>Colin Walker, @</a:t>
            </a:r>
            <a:r>
              <a:rPr lang="en-US" dirty="0" err="1" smtClean="0"/>
              <a:t>colin_walker</a:t>
            </a:r>
            <a:endParaRPr lang="en-US" dirty="0" smtClean="0"/>
          </a:p>
          <a:p>
            <a:r>
              <a:rPr lang="en-US" dirty="0" smtClean="0"/>
              <a:t>Senior Solution Developer</a:t>
            </a:r>
            <a:endParaRPr lang="en-US" dirty="0"/>
          </a:p>
        </p:txBody>
      </p:sp>
    </p:spTree>
    <p:extLst>
      <p:ext uri="{BB962C8B-B14F-4D97-AF65-F5344CB8AC3E}">
        <p14:creationId xmlns:p14="http://schemas.microsoft.com/office/powerpoint/2010/main" val="29250833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228600" y="990600"/>
            <a:ext cx="7863840" cy="914400"/>
          </a:xfrm>
        </p:spPr>
        <p:txBody>
          <a:bodyPr/>
          <a:lstStyle/>
          <a:p>
            <a:r>
              <a:rPr lang="en-US" dirty="0" smtClean="0"/>
              <a:t>iRule Overview</a:t>
            </a:r>
            <a:r>
              <a:rPr lang="en-US" sz="2800" i="1" dirty="0" smtClean="0"/>
              <a:t>  Events</a:t>
            </a:r>
          </a:p>
        </p:txBody>
      </p:sp>
      <p:sp>
        <p:nvSpPr>
          <p:cNvPr id="6" name="Rounded Rectangle 5"/>
          <p:cNvSpPr/>
          <p:nvPr/>
        </p:nvSpPr>
        <p:spPr bwMode="auto">
          <a:xfrm>
            <a:off x="304800" y="1828800"/>
            <a:ext cx="2057400" cy="13716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dirty="0">
                <a:ea typeface="MS PGothic"/>
                <a:cs typeface="Arial" charset="0"/>
              </a:rPr>
              <a:t>AUTH</a:t>
            </a:r>
          </a:p>
          <a:p>
            <a:pPr>
              <a:defRPr/>
            </a:pPr>
            <a:endParaRPr lang="en-US" sz="1000" dirty="0">
              <a:ea typeface="MS PGothic"/>
              <a:cs typeface="Arial" charset="0"/>
            </a:endParaRPr>
          </a:p>
          <a:p>
            <a:pPr>
              <a:defRPr/>
            </a:pPr>
            <a:r>
              <a:rPr lang="en-US" sz="900" dirty="0">
                <a:ea typeface="MS PGothic"/>
                <a:cs typeface="Arial" charset="0"/>
              </a:rPr>
              <a:t>AUTH_ERROR</a:t>
            </a:r>
          </a:p>
          <a:p>
            <a:pPr>
              <a:defRPr/>
            </a:pPr>
            <a:r>
              <a:rPr lang="en-US" sz="900" dirty="0">
                <a:ea typeface="MS PGothic"/>
                <a:cs typeface="Arial" charset="0"/>
              </a:rPr>
              <a:t>AUTH_FAILURE</a:t>
            </a:r>
          </a:p>
          <a:p>
            <a:pPr>
              <a:defRPr/>
            </a:pPr>
            <a:r>
              <a:rPr lang="en-US" sz="900" dirty="0">
                <a:ea typeface="MS PGothic"/>
                <a:cs typeface="Arial" charset="0"/>
              </a:rPr>
              <a:t>AUTH_RESULT</a:t>
            </a:r>
          </a:p>
          <a:p>
            <a:pPr>
              <a:defRPr/>
            </a:pPr>
            <a:r>
              <a:rPr lang="en-US" sz="900" dirty="0">
                <a:ea typeface="MS PGothic"/>
                <a:cs typeface="Arial" charset="0"/>
              </a:rPr>
              <a:t>AUTH_SUCCESS</a:t>
            </a:r>
          </a:p>
          <a:p>
            <a:pPr>
              <a:defRPr/>
            </a:pPr>
            <a:r>
              <a:rPr lang="en-US" sz="900" dirty="0">
                <a:ea typeface="MS PGothic"/>
                <a:cs typeface="Arial" charset="0"/>
              </a:rPr>
              <a:t>AUTH_WANTCREDENTIAL</a:t>
            </a:r>
          </a:p>
        </p:txBody>
      </p:sp>
      <p:sp>
        <p:nvSpPr>
          <p:cNvPr id="7" name="Rounded Rectangle 6"/>
          <p:cNvSpPr/>
          <p:nvPr/>
        </p:nvSpPr>
        <p:spPr bwMode="auto">
          <a:xfrm>
            <a:off x="304800" y="3276600"/>
            <a:ext cx="2057400" cy="9906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CACHE</a:t>
            </a:r>
          </a:p>
          <a:p>
            <a:pPr>
              <a:defRPr/>
            </a:pPr>
            <a:endParaRPr lang="en-US" sz="1000" dirty="0">
              <a:ea typeface="MS PGothic"/>
              <a:cs typeface="Arial" charset="0"/>
            </a:endParaRPr>
          </a:p>
          <a:p>
            <a:pPr>
              <a:defRPr/>
            </a:pPr>
            <a:r>
              <a:rPr lang="en-US" sz="900" dirty="0">
                <a:ea typeface="MS PGothic"/>
                <a:cs typeface="Arial" charset="0"/>
              </a:rPr>
              <a:t>CACHE_REQUEST</a:t>
            </a:r>
          </a:p>
          <a:p>
            <a:pPr>
              <a:defRPr/>
            </a:pPr>
            <a:r>
              <a:rPr lang="en-US" sz="900" dirty="0">
                <a:ea typeface="MS PGothic"/>
                <a:cs typeface="Arial" charset="0"/>
              </a:rPr>
              <a:t>CACHE_RESPONSE</a:t>
            </a:r>
          </a:p>
        </p:txBody>
      </p:sp>
      <p:sp>
        <p:nvSpPr>
          <p:cNvPr id="8" name="Rounded Rectangle 7"/>
          <p:cNvSpPr/>
          <p:nvPr/>
        </p:nvSpPr>
        <p:spPr bwMode="auto">
          <a:xfrm>
            <a:off x="304800" y="4343400"/>
            <a:ext cx="2057400" cy="9906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CLIENTSSL</a:t>
            </a:r>
          </a:p>
          <a:p>
            <a:pPr>
              <a:defRPr/>
            </a:pPr>
            <a:endParaRPr lang="en-US" sz="900" dirty="0">
              <a:ea typeface="MS PGothic"/>
              <a:cs typeface="Arial" charset="0"/>
            </a:endParaRPr>
          </a:p>
          <a:p>
            <a:pPr>
              <a:defRPr/>
            </a:pPr>
            <a:r>
              <a:rPr lang="en-US" sz="900" dirty="0">
                <a:ea typeface="MS PGothic"/>
                <a:cs typeface="Arial" charset="0"/>
              </a:rPr>
              <a:t>CLIENTSSL_CLIENTCERT</a:t>
            </a:r>
          </a:p>
          <a:p>
            <a:pPr>
              <a:defRPr/>
            </a:pPr>
            <a:r>
              <a:rPr lang="en-US" sz="900" dirty="0">
                <a:ea typeface="MS PGothic"/>
                <a:cs typeface="Arial" charset="0"/>
              </a:rPr>
              <a:t>CLIENTSSL_HANDSHAKE</a:t>
            </a:r>
          </a:p>
        </p:txBody>
      </p:sp>
      <p:sp>
        <p:nvSpPr>
          <p:cNvPr id="9" name="Rounded Rectangle 8"/>
          <p:cNvSpPr/>
          <p:nvPr/>
        </p:nvSpPr>
        <p:spPr bwMode="auto">
          <a:xfrm>
            <a:off x="304800" y="5410200"/>
            <a:ext cx="2057400" cy="10668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DNS</a:t>
            </a:r>
          </a:p>
          <a:p>
            <a:pPr>
              <a:defRPr/>
            </a:pPr>
            <a:endParaRPr lang="en-US" sz="1000" dirty="0">
              <a:ea typeface="MS PGothic"/>
              <a:cs typeface="Arial" charset="0"/>
            </a:endParaRPr>
          </a:p>
          <a:p>
            <a:pPr>
              <a:defRPr/>
            </a:pPr>
            <a:r>
              <a:rPr lang="en-US" sz="900" dirty="0">
                <a:ea typeface="MS PGothic"/>
                <a:cs typeface="Arial" charset="0"/>
              </a:rPr>
              <a:t>DNS_REQUEST</a:t>
            </a:r>
          </a:p>
          <a:p>
            <a:pPr>
              <a:defRPr/>
            </a:pPr>
            <a:r>
              <a:rPr lang="en-US" sz="900" dirty="0">
                <a:ea typeface="MS PGothic"/>
                <a:cs typeface="Arial" charset="0"/>
              </a:rPr>
              <a:t>DNS_RESPONSE</a:t>
            </a:r>
          </a:p>
          <a:p>
            <a:pPr>
              <a:defRPr/>
            </a:pPr>
            <a:r>
              <a:rPr lang="en-US" sz="900" dirty="0">
                <a:ea typeface="MS PGothic"/>
                <a:cs typeface="Arial" charset="0"/>
              </a:rPr>
              <a:t>NAME_RESOLVED</a:t>
            </a:r>
          </a:p>
        </p:txBody>
      </p:sp>
      <p:sp>
        <p:nvSpPr>
          <p:cNvPr id="10" name="Rounded Rectangle 9"/>
          <p:cNvSpPr/>
          <p:nvPr/>
        </p:nvSpPr>
        <p:spPr bwMode="auto">
          <a:xfrm>
            <a:off x="2438400" y="1676400"/>
            <a:ext cx="2057400" cy="1143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GLOBAL</a:t>
            </a:r>
          </a:p>
          <a:p>
            <a:pPr>
              <a:defRPr/>
            </a:pPr>
            <a:endParaRPr lang="en-US" sz="1000" dirty="0">
              <a:ea typeface="MS PGothic"/>
              <a:cs typeface="Arial" charset="0"/>
            </a:endParaRPr>
          </a:p>
          <a:p>
            <a:pPr>
              <a:defRPr/>
            </a:pPr>
            <a:r>
              <a:rPr lang="en-US" sz="900" dirty="0">
                <a:ea typeface="MS PGothic"/>
                <a:cs typeface="Arial" charset="0"/>
              </a:rPr>
              <a:t>LB_FAILED</a:t>
            </a:r>
          </a:p>
          <a:p>
            <a:pPr>
              <a:defRPr/>
            </a:pPr>
            <a:r>
              <a:rPr lang="en-US" sz="900" dirty="0">
                <a:ea typeface="MS PGothic"/>
                <a:cs typeface="Arial" charset="0"/>
              </a:rPr>
              <a:t>LB_SELECTED</a:t>
            </a:r>
          </a:p>
          <a:p>
            <a:pPr>
              <a:defRPr/>
            </a:pPr>
            <a:r>
              <a:rPr lang="en-US" sz="900" dirty="0">
                <a:ea typeface="MS PGothic"/>
                <a:cs typeface="Arial" charset="0"/>
              </a:rPr>
              <a:t>RULE_INIT</a:t>
            </a:r>
          </a:p>
        </p:txBody>
      </p:sp>
      <p:sp>
        <p:nvSpPr>
          <p:cNvPr id="11" name="Rounded Rectangle 10"/>
          <p:cNvSpPr/>
          <p:nvPr/>
        </p:nvSpPr>
        <p:spPr bwMode="auto">
          <a:xfrm>
            <a:off x="2438400" y="2895600"/>
            <a:ext cx="2057400" cy="1905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HTTP</a:t>
            </a:r>
          </a:p>
          <a:p>
            <a:pPr>
              <a:defRPr/>
            </a:pPr>
            <a:endParaRPr lang="en-US" sz="1000" dirty="0">
              <a:ea typeface="MS PGothic"/>
              <a:cs typeface="Arial" charset="0"/>
            </a:endParaRPr>
          </a:p>
          <a:p>
            <a:pPr>
              <a:defRPr/>
            </a:pPr>
            <a:r>
              <a:rPr lang="en-US" sz="900" dirty="0">
                <a:ea typeface="MS PGothic"/>
                <a:cs typeface="Arial" charset="0"/>
              </a:rPr>
              <a:t>HTTP_CLASS_FAILED</a:t>
            </a:r>
          </a:p>
          <a:p>
            <a:pPr>
              <a:defRPr/>
            </a:pPr>
            <a:r>
              <a:rPr lang="en-US" sz="900" dirty="0">
                <a:ea typeface="MS PGothic"/>
                <a:cs typeface="Arial" charset="0"/>
              </a:rPr>
              <a:t>HTTP_CLASS_SELECTED</a:t>
            </a:r>
          </a:p>
          <a:p>
            <a:pPr>
              <a:defRPr/>
            </a:pPr>
            <a:r>
              <a:rPr lang="en-US" sz="900" dirty="0">
                <a:ea typeface="MS PGothic"/>
                <a:cs typeface="Arial" charset="0"/>
              </a:rPr>
              <a:t>HTTP_REQUEST</a:t>
            </a:r>
          </a:p>
          <a:p>
            <a:pPr>
              <a:defRPr/>
            </a:pPr>
            <a:r>
              <a:rPr lang="en-US" sz="900" dirty="0">
                <a:ea typeface="MS PGothic"/>
                <a:cs typeface="Arial" charset="0"/>
              </a:rPr>
              <a:t>HTTP_REQUEST_DATA</a:t>
            </a:r>
          </a:p>
          <a:p>
            <a:pPr>
              <a:defRPr/>
            </a:pPr>
            <a:r>
              <a:rPr lang="en-US" sz="900" dirty="0">
                <a:ea typeface="MS PGothic"/>
                <a:cs typeface="Arial" charset="0"/>
              </a:rPr>
              <a:t>HTTP_REQUEST_SEND</a:t>
            </a:r>
          </a:p>
          <a:p>
            <a:pPr>
              <a:defRPr/>
            </a:pPr>
            <a:r>
              <a:rPr lang="en-US" sz="900" dirty="0">
                <a:ea typeface="MS PGothic"/>
                <a:cs typeface="Arial" charset="0"/>
              </a:rPr>
              <a:t>HTTP_RESPONSE</a:t>
            </a:r>
          </a:p>
          <a:p>
            <a:pPr>
              <a:defRPr/>
            </a:pPr>
            <a:r>
              <a:rPr lang="en-US" sz="900" dirty="0">
                <a:ea typeface="MS PGothic"/>
                <a:cs typeface="Arial" charset="0"/>
              </a:rPr>
              <a:t>HTTP_RESPONSE_CONTINUE</a:t>
            </a:r>
          </a:p>
          <a:p>
            <a:pPr>
              <a:defRPr/>
            </a:pPr>
            <a:r>
              <a:rPr lang="en-US" sz="900" dirty="0">
                <a:ea typeface="MS PGothic"/>
                <a:cs typeface="Arial" charset="0"/>
              </a:rPr>
              <a:t>HTTP_RESPONSE_DATA</a:t>
            </a:r>
          </a:p>
        </p:txBody>
      </p:sp>
      <p:sp>
        <p:nvSpPr>
          <p:cNvPr id="12" name="Rounded Rectangle 11"/>
          <p:cNvSpPr/>
          <p:nvPr/>
        </p:nvSpPr>
        <p:spPr bwMode="auto">
          <a:xfrm>
            <a:off x="2438400" y="4876800"/>
            <a:ext cx="1981200" cy="16002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IP</a:t>
            </a:r>
          </a:p>
          <a:p>
            <a:pPr>
              <a:defRPr/>
            </a:pPr>
            <a:endParaRPr lang="en-US" sz="1000" dirty="0">
              <a:ea typeface="MS PGothic"/>
              <a:cs typeface="Arial" charset="0"/>
            </a:endParaRPr>
          </a:p>
          <a:p>
            <a:pPr>
              <a:defRPr/>
            </a:pPr>
            <a:r>
              <a:rPr lang="en-US" sz="900" dirty="0">
                <a:ea typeface="MS PGothic"/>
                <a:cs typeface="Arial" charset="0"/>
              </a:rPr>
              <a:t>CLIENT_ACCEPTED</a:t>
            </a:r>
          </a:p>
          <a:p>
            <a:pPr>
              <a:defRPr/>
            </a:pPr>
            <a:r>
              <a:rPr lang="en-US" sz="900" dirty="0">
                <a:ea typeface="MS PGothic"/>
                <a:cs typeface="Arial" charset="0"/>
              </a:rPr>
              <a:t>CLIENT_CLOSED</a:t>
            </a:r>
          </a:p>
          <a:p>
            <a:pPr>
              <a:defRPr/>
            </a:pPr>
            <a:r>
              <a:rPr lang="en-US" sz="900" dirty="0">
                <a:ea typeface="MS PGothic"/>
                <a:cs typeface="Arial" charset="0"/>
              </a:rPr>
              <a:t>CLIENT_DATA</a:t>
            </a:r>
          </a:p>
          <a:p>
            <a:pPr>
              <a:defRPr/>
            </a:pPr>
            <a:r>
              <a:rPr lang="en-US" sz="900" dirty="0">
                <a:ea typeface="MS PGothic"/>
                <a:cs typeface="Arial" charset="0"/>
              </a:rPr>
              <a:t>SERVER_CLOSED</a:t>
            </a:r>
          </a:p>
          <a:p>
            <a:pPr>
              <a:defRPr/>
            </a:pPr>
            <a:r>
              <a:rPr lang="en-US" sz="900" dirty="0">
                <a:ea typeface="MS PGothic"/>
                <a:cs typeface="Arial" charset="0"/>
              </a:rPr>
              <a:t>SERVER_CONNECTED</a:t>
            </a:r>
          </a:p>
          <a:p>
            <a:pPr>
              <a:defRPr/>
            </a:pPr>
            <a:r>
              <a:rPr lang="en-US" sz="900" dirty="0">
                <a:ea typeface="MS PGothic"/>
                <a:cs typeface="Arial" charset="0"/>
              </a:rPr>
              <a:t>SERVER_DATA</a:t>
            </a:r>
          </a:p>
        </p:txBody>
      </p:sp>
      <p:sp>
        <p:nvSpPr>
          <p:cNvPr id="13" name="Rounded Rectangle 12"/>
          <p:cNvSpPr/>
          <p:nvPr/>
        </p:nvSpPr>
        <p:spPr bwMode="auto">
          <a:xfrm>
            <a:off x="4572000" y="1447800"/>
            <a:ext cx="2057400" cy="9144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LINE</a:t>
            </a:r>
          </a:p>
          <a:p>
            <a:pPr>
              <a:defRPr/>
            </a:pPr>
            <a:endParaRPr lang="en-US" sz="1000" dirty="0">
              <a:ea typeface="MS PGothic"/>
              <a:cs typeface="Arial" charset="0"/>
            </a:endParaRPr>
          </a:p>
          <a:p>
            <a:pPr>
              <a:defRPr/>
            </a:pPr>
            <a:r>
              <a:rPr lang="en-US" sz="900" dirty="0">
                <a:ea typeface="MS PGothic"/>
                <a:cs typeface="Arial" charset="0"/>
              </a:rPr>
              <a:t>CLIENT_LINE</a:t>
            </a:r>
          </a:p>
          <a:p>
            <a:pPr>
              <a:defRPr/>
            </a:pPr>
            <a:r>
              <a:rPr lang="en-US" sz="900" dirty="0">
                <a:ea typeface="MS PGothic"/>
                <a:cs typeface="Arial" charset="0"/>
              </a:rPr>
              <a:t>SERVER_LINE</a:t>
            </a:r>
          </a:p>
        </p:txBody>
      </p:sp>
      <p:sp>
        <p:nvSpPr>
          <p:cNvPr id="14" name="Rounded Rectangle 13"/>
          <p:cNvSpPr/>
          <p:nvPr/>
        </p:nvSpPr>
        <p:spPr bwMode="auto">
          <a:xfrm>
            <a:off x="4572000" y="2438400"/>
            <a:ext cx="2057400" cy="12192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RTSP</a:t>
            </a:r>
          </a:p>
          <a:p>
            <a:pPr>
              <a:defRPr/>
            </a:pPr>
            <a:endParaRPr lang="en-US" sz="1000" dirty="0">
              <a:ea typeface="MS PGothic"/>
              <a:cs typeface="Arial" charset="0"/>
            </a:endParaRPr>
          </a:p>
          <a:p>
            <a:pPr>
              <a:defRPr/>
            </a:pPr>
            <a:r>
              <a:rPr lang="en-US" sz="900" dirty="0">
                <a:ea typeface="MS PGothic"/>
                <a:cs typeface="Arial" charset="0"/>
              </a:rPr>
              <a:t>RTSP_REQUEST</a:t>
            </a:r>
          </a:p>
          <a:p>
            <a:pPr>
              <a:defRPr/>
            </a:pPr>
            <a:r>
              <a:rPr lang="en-US" sz="900" dirty="0">
                <a:ea typeface="MS PGothic"/>
                <a:cs typeface="Arial" charset="0"/>
              </a:rPr>
              <a:t>RTSP_REQUEST_DATA</a:t>
            </a:r>
          </a:p>
          <a:p>
            <a:pPr>
              <a:defRPr/>
            </a:pPr>
            <a:r>
              <a:rPr lang="en-US" sz="900" dirty="0">
                <a:ea typeface="MS PGothic"/>
                <a:cs typeface="Arial" charset="0"/>
              </a:rPr>
              <a:t>RTSP_RESPONSE</a:t>
            </a:r>
          </a:p>
          <a:p>
            <a:pPr>
              <a:defRPr/>
            </a:pPr>
            <a:r>
              <a:rPr lang="en-US" sz="900" dirty="0">
                <a:ea typeface="MS PGothic"/>
                <a:cs typeface="Arial" charset="0"/>
              </a:rPr>
              <a:t>RTSP_RESPONSE_DATA</a:t>
            </a:r>
          </a:p>
        </p:txBody>
      </p:sp>
      <p:sp>
        <p:nvSpPr>
          <p:cNvPr id="15" name="Rounded Rectangle 14"/>
          <p:cNvSpPr/>
          <p:nvPr/>
        </p:nvSpPr>
        <p:spPr bwMode="auto">
          <a:xfrm>
            <a:off x="4572000" y="3733800"/>
            <a:ext cx="2057400" cy="10668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SIP</a:t>
            </a:r>
          </a:p>
          <a:p>
            <a:pPr>
              <a:defRPr/>
            </a:pPr>
            <a:endParaRPr lang="en-US" sz="1000" dirty="0">
              <a:ea typeface="MS PGothic"/>
              <a:cs typeface="Arial" charset="0"/>
            </a:endParaRPr>
          </a:p>
          <a:p>
            <a:pPr>
              <a:defRPr/>
            </a:pPr>
            <a:r>
              <a:rPr lang="en-US" sz="900" dirty="0">
                <a:ea typeface="MS PGothic"/>
                <a:cs typeface="Arial" charset="0"/>
              </a:rPr>
              <a:t>SIP_REQUEST</a:t>
            </a:r>
          </a:p>
          <a:p>
            <a:pPr>
              <a:defRPr/>
            </a:pPr>
            <a:r>
              <a:rPr lang="en-US" sz="900" dirty="0">
                <a:ea typeface="MS PGothic"/>
                <a:cs typeface="Arial" charset="0"/>
              </a:rPr>
              <a:t>SIP_REQUEST_SEND</a:t>
            </a:r>
          </a:p>
          <a:p>
            <a:pPr>
              <a:defRPr/>
            </a:pPr>
            <a:r>
              <a:rPr lang="en-US" sz="900" dirty="0">
                <a:ea typeface="MS PGothic"/>
                <a:cs typeface="Arial" charset="0"/>
              </a:rPr>
              <a:t>SIP_RESPONSE</a:t>
            </a:r>
          </a:p>
        </p:txBody>
      </p:sp>
      <p:sp>
        <p:nvSpPr>
          <p:cNvPr id="16" name="Rounded Rectangle 15"/>
          <p:cNvSpPr/>
          <p:nvPr/>
        </p:nvSpPr>
        <p:spPr bwMode="auto">
          <a:xfrm>
            <a:off x="4572000" y="4876800"/>
            <a:ext cx="2057400" cy="8382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SERVERSSL</a:t>
            </a:r>
          </a:p>
          <a:p>
            <a:pPr>
              <a:defRPr/>
            </a:pPr>
            <a:endParaRPr lang="en-US" sz="1000" dirty="0">
              <a:ea typeface="MS PGothic"/>
              <a:cs typeface="Arial" charset="0"/>
            </a:endParaRPr>
          </a:p>
          <a:p>
            <a:pPr>
              <a:defRPr/>
            </a:pPr>
            <a:r>
              <a:rPr lang="en-US" sz="900" dirty="0">
                <a:ea typeface="MS PGothic"/>
                <a:cs typeface="Arial" charset="0"/>
              </a:rPr>
              <a:t>SERVERSSL_HANDSHAKE</a:t>
            </a:r>
          </a:p>
        </p:txBody>
      </p:sp>
      <p:sp>
        <p:nvSpPr>
          <p:cNvPr id="17" name="Rounded Rectangle 16"/>
          <p:cNvSpPr/>
          <p:nvPr/>
        </p:nvSpPr>
        <p:spPr bwMode="auto">
          <a:xfrm>
            <a:off x="4572000" y="5791200"/>
            <a:ext cx="2057400" cy="762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STREAM</a:t>
            </a:r>
          </a:p>
          <a:p>
            <a:pPr>
              <a:defRPr/>
            </a:pPr>
            <a:endParaRPr lang="en-US" sz="1000" dirty="0">
              <a:ea typeface="MS PGothic"/>
              <a:cs typeface="Arial" charset="0"/>
            </a:endParaRPr>
          </a:p>
          <a:p>
            <a:pPr>
              <a:defRPr/>
            </a:pPr>
            <a:r>
              <a:rPr lang="en-US" sz="900" dirty="0">
                <a:ea typeface="MS PGothic"/>
                <a:cs typeface="Arial" charset="0"/>
              </a:rPr>
              <a:t>STREAM_MATCHED</a:t>
            </a:r>
          </a:p>
        </p:txBody>
      </p:sp>
      <p:sp>
        <p:nvSpPr>
          <p:cNvPr id="18" name="Rounded Rectangle 17"/>
          <p:cNvSpPr/>
          <p:nvPr/>
        </p:nvSpPr>
        <p:spPr bwMode="auto">
          <a:xfrm>
            <a:off x="6705600" y="1447800"/>
            <a:ext cx="2057400" cy="18288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TCP</a:t>
            </a:r>
          </a:p>
          <a:p>
            <a:pPr>
              <a:defRPr/>
            </a:pPr>
            <a:endParaRPr lang="en-US" sz="1000" dirty="0">
              <a:ea typeface="MS PGothic"/>
              <a:cs typeface="Arial" charset="0"/>
            </a:endParaRPr>
          </a:p>
          <a:p>
            <a:pPr>
              <a:defRPr/>
            </a:pPr>
            <a:r>
              <a:rPr lang="en-US" sz="900" dirty="0">
                <a:ea typeface="MS PGothic"/>
                <a:cs typeface="Arial" charset="0"/>
              </a:rPr>
              <a:t>CLIENT_ACCEPTED</a:t>
            </a:r>
          </a:p>
          <a:p>
            <a:pPr>
              <a:defRPr/>
            </a:pPr>
            <a:r>
              <a:rPr lang="en-US" sz="900" dirty="0">
                <a:ea typeface="MS PGothic"/>
                <a:cs typeface="Arial" charset="0"/>
              </a:rPr>
              <a:t>CLIENT_CLOSED</a:t>
            </a:r>
          </a:p>
          <a:p>
            <a:pPr>
              <a:defRPr/>
            </a:pPr>
            <a:r>
              <a:rPr lang="en-US" sz="900" dirty="0">
                <a:ea typeface="MS PGothic"/>
                <a:cs typeface="Arial" charset="0"/>
              </a:rPr>
              <a:t>CLIENT_DATA</a:t>
            </a:r>
          </a:p>
          <a:p>
            <a:pPr>
              <a:defRPr/>
            </a:pPr>
            <a:r>
              <a:rPr lang="en-US" sz="900" dirty="0">
                <a:ea typeface="MS PGothic"/>
                <a:cs typeface="Arial" charset="0"/>
              </a:rPr>
              <a:t>SERVER_CLOSED</a:t>
            </a:r>
          </a:p>
          <a:p>
            <a:pPr>
              <a:defRPr/>
            </a:pPr>
            <a:r>
              <a:rPr lang="en-US" sz="900" dirty="0">
                <a:ea typeface="MS PGothic"/>
                <a:cs typeface="Arial" charset="0"/>
              </a:rPr>
              <a:t>SERVER_CONNECTED</a:t>
            </a:r>
          </a:p>
          <a:p>
            <a:pPr>
              <a:defRPr/>
            </a:pPr>
            <a:r>
              <a:rPr lang="en-US" sz="900" dirty="0">
                <a:ea typeface="MS PGothic"/>
                <a:cs typeface="Arial" charset="0"/>
              </a:rPr>
              <a:t>SERVER_DATA</a:t>
            </a:r>
          </a:p>
          <a:p>
            <a:pPr>
              <a:defRPr/>
            </a:pPr>
            <a:r>
              <a:rPr lang="en-US" sz="900" dirty="0">
                <a:ea typeface="MS PGothic"/>
                <a:cs typeface="Arial" charset="0"/>
              </a:rPr>
              <a:t>USER_REQUEST</a:t>
            </a:r>
          </a:p>
          <a:p>
            <a:pPr>
              <a:defRPr/>
            </a:pPr>
            <a:r>
              <a:rPr lang="en-US" sz="900" dirty="0">
                <a:ea typeface="MS PGothic"/>
                <a:cs typeface="Arial" charset="0"/>
              </a:rPr>
              <a:t>USER_RESPONSE</a:t>
            </a:r>
          </a:p>
        </p:txBody>
      </p:sp>
      <p:sp>
        <p:nvSpPr>
          <p:cNvPr id="19" name="Rounded Rectangle 18"/>
          <p:cNvSpPr/>
          <p:nvPr/>
        </p:nvSpPr>
        <p:spPr bwMode="auto">
          <a:xfrm>
            <a:off x="6705600" y="3352800"/>
            <a:ext cx="2057400" cy="1524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UDP</a:t>
            </a:r>
          </a:p>
          <a:p>
            <a:pPr>
              <a:defRPr/>
            </a:pPr>
            <a:endParaRPr lang="en-US" sz="1000" dirty="0">
              <a:ea typeface="MS PGothic"/>
              <a:cs typeface="Arial" charset="0"/>
            </a:endParaRPr>
          </a:p>
          <a:p>
            <a:pPr>
              <a:defRPr/>
            </a:pPr>
            <a:r>
              <a:rPr lang="en-US" sz="900" dirty="0">
                <a:ea typeface="MS PGothic"/>
                <a:cs typeface="Arial" charset="0"/>
              </a:rPr>
              <a:t>CLIENT_ACCEPTED</a:t>
            </a:r>
          </a:p>
          <a:p>
            <a:pPr>
              <a:defRPr/>
            </a:pPr>
            <a:r>
              <a:rPr lang="en-US" sz="900" dirty="0">
                <a:ea typeface="MS PGothic"/>
                <a:cs typeface="Arial" charset="0"/>
              </a:rPr>
              <a:t>CLIENT_CLOSED</a:t>
            </a:r>
          </a:p>
          <a:p>
            <a:pPr>
              <a:defRPr/>
            </a:pPr>
            <a:r>
              <a:rPr lang="en-US" sz="900" dirty="0">
                <a:ea typeface="MS PGothic"/>
                <a:cs typeface="Arial" charset="0"/>
              </a:rPr>
              <a:t>CLIENT_DATA</a:t>
            </a:r>
          </a:p>
          <a:p>
            <a:pPr>
              <a:defRPr/>
            </a:pPr>
            <a:r>
              <a:rPr lang="en-US" sz="900" dirty="0">
                <a:ea typeface="MS PGothic"/>
                <a:cs typeface="Arial" charset="0"/>
              </a:rPr>
              <a:t>SERVER_CLOSED</a:t>
            </a:r>
          </a:p>
          <a:p>
            <a:pPr>
              <a:defRPr/>
            </a:pPr>
            <a:r>
              <a:rPr lang="en-US" sz="900" dirty="0">
                <a:ea typeface="MS PGothic"/>
                <a:cs typeface="Arial" charset="0"/>
              </a:rPr>
              <a:t>SERVER_CONNECTED</a:t>
            </a:r>
          </a:p>
          <a:p>
            <a:pPr>
              <a:defRPr/>
            </a:pPr>
            <a:r>
              <a:rPr lang="en-US" sz="900" dirty="0">
                <a:ea typeface="MS PGothic"/>
                <a:cs typeface="Arial" charset="0"/>
              </a:rPr>
              <a:t>SERVER_DATA</a:t>
            </a:r>
          </a:p>
        </p:txBody>
      </p:sp>
      <p:sp>
        <p:nvSpPr>
          <p:cNvPr id="20" name="Rounded Rectangle 19"/>
          <p:cNvSpPr/>
          <p:nvPr/>
        </p:nvSpPr>
        <p:spPr bwMode="auto">
          <a:xfrm>
            <a:off x="6705600" y="4953000"/>
            <a:ext cx="2057400" cy="1524000"/>
          </a:xfrm>
          <a:prstGeom prst="roundRect">
            <a:avLst/>
          </a:prstGeom>
          <a:solidFill>
            <a:schemeClr val="accent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2000" dirty="0">
                <a:ea typeface="MS PGothic"/>
                <a:cs typeface="Arial" charset="0"/>
              </a:rPr>
              <a:t>XML</a:t>
            </a:r>
          </a:p>
          <a:p>
            <a:pPr>
              <a:defRPr/>
            </a:pPr>
            <a:endParaRPr lang="en-US" sz="1000" dirty="0">
              <a:ea typeface="MS PGothic"/>
              <a:cs typeface="Arial" charset="0"/>
            </a:endParaRPr>
          </a:p>
          <a:p>
            <a:pPr>
              <a:defRPr/>
            </a:pPr>
            <a:r>
              <a:rPr lang="en-US" sz="900" dirty="0">
                <a:ea typeface="MS PGothic"/>
                <a:cs typeface="Arial" charset="0"/>
              </a:rPr>
              <a:t>XML_BEGIN_DOCUMENT</a:t>
            </a:r>
          </a:p>
          <a:p>
            <a:pPr>
              <a:defRPr/>
            </a:pPr>
            <a:r>
              <a:rPr lang="en-US" sz="900" dirty="0">
                <a:ea typeface="MS PGothic"/>
                <a:cs typeface="Arial" charset="0"/>
              </a:rPr>
              <a:t>XML_BEGIN_ELEMENT</a:t>
            </a:r>
          </a:p>
          <a:p>
            <a:pPr>
              <a:defRPr/>
            </a:pPr>
            <a:r>
              <a:rPr lang="en-US" sz="900" dirty="0">
                <a:ea typeface="MS PGothic"/>
                <a:cs typeface="Arial" charset="0"/>
              </a:rPr>
              <a:t>XML_CDATA</a:t>
            </a:r>
          </a:p>
          <a:p>
            <a:pPr>
              <a:defRPr/>
            </a:pPr>
            <a:r>
              <a:rPr lang="en-US" sz="900" dirty="0">
                <a:ea typeface="MS PGothic"/>
                <a:cs typeface="Arial" charset="0"/>
              </a:rPr>
              <a:t>XML_END_DOCUMENT</a:t>
            </a:r>
          </a:p>
          <a:p>
            <a:pPr>
              <a:defRPr/>
            </a:pPr>
            <a:r>
              <a:rPr lang="en-US" sz="900" dirty="0">
                <a:ea typeface="MS PGothic"/>
                <a:cs typeface="Arial" charset="0"/>
              </a:rPr>
              <a:t>XML_END_ELEMENT</a:t>
            </a:r>
          </a:p>
          <a:p>
            <a:pPr>
              <a:defRPr/>
            </a:pPr>
            <a:r>
              <a:rPr lang="en-US" sz="900" dirty="0">
                <a:ea typeface="MS PGothic"/>
                <a:cs typeface="Arial" charset="0"/>
              </a:rPr>
              <a:t>XML_EVENT</a:t>
            </a:r>
          </a:p>
        </p:txBody>
      </p:sp>
      <p:sp>
        <p:nvSpPr>
          <p:cNvPr id="21" name="Rounded Rectangle 20"/>
          <p:cNvSpPr/>
          <p:nvPr/>
        </p:nvSpPr>
        <p:spPr bwMode="auto">
          <a:xfrm>
            <a:off x="457200" y="1905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AUTH</a:t>
            </a:r>
          </a:p>
        </p:txBody>
      </p:sp>
      <p:sp>
        <p:nvSpPr>
          <p:cNvPr id="22" name="Rounded Rectangle 21"/>
          <p:cNvSpPr/>
          <p:nvPr/>
        </p:nvSpPr>
        <p:spPr bwMode="auto">
          <a:xfrm>
            <a:off x="457200" y="33528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CACHE</a:t>
            </a:r>
            <a:endParaRPr lang="en-US" dirty="0">
              <a:ea typeface="MS PGothic"/>
              <a:cs typeface="Arial" charset="0"/>
            </a:endParaRPr>
          </a:p>
        </p:txBody>
      </p:sp>
      <p:sp>
        <p:nvSpPr>
          <p:cNvPr id="23" name="Rounded Rectangle 22"/>
          <p:cNvSpPr/>
          <p:nvPr/>
        </p:nvSpPr>
        <p:spPr bwMode="auto">
          <a:xfrm>
            <a:off x="457200" y="44196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CLIENTSSL</a:t>
            </a:r>
            <a:endParaRPr lang="en-US" dirty="0">
              <a:ea typeface="MS PGothic"/>
              <a:cs typeface="Arial" charset="0"/>
            </a:endParaRPr>
          </a:p>
        </p:txBody>
      </p:sp>
      <p:sp>
        <p:nvSpPr>
          <p:cNvPr id="24" name="Rounded Rectangle 23"/>
          <p:cNvSpPr/>
          <p:nvPr/>
        </p:nvSpPr>
        <p:spPr bwMode="auto">
          <a:xfrm>
            <a:off x="457200" y="54864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DNS</a:t>
            </a:r>
            <a:endParaRPr lang="en-US" dirty="0">
              <a:ea typeface="MS PGothic"/>
              <a:cs typeface="Arial" charset="0"/>
            </a:endParaRPr>
          </a:p>
        </p:txBody>
      </p:sp>
      <p:sp>
        <p:nvSpPr>
          <p:cNvPr id="25" name="Rounded Rectangle 24"/>
          <p:cNvSpPr/>
          <p:nvPr/>
        </p:nvSpPr>
        <p:spPr bwMode="auto">
          <a:xfrm>
            <a:off x="2590800" y="17526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GLOBAL</a:t>
            </a:r>
            <a:endParaRPr lang="en-US" dirty="0">
              <a:ea typeface="MS PGothic"/>
              <a:cs typeface="Arial" charset="0"/>
            </a:endParaRPr>
          </a:p>
        </p:txBody>
      </p:sp>
      <p:sp>
        <p:nvSpPr>
          <p:cNvPr id="26" name="Rounded Rectangle 25"/>
          <p:cNvSpPr/>
          <p:nvPr/>
        </p:nvSpPr>
        <p:spPr bwMode="auto">
          <a:xfrm>
            <a:off x="2590800" y="29718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HTTP</a:t>
            </a:r>
            <a:endParaRPr lang="en-US" dirty="0">
              <a:ea typeface="MS PGothic"/>
              <a:cs typeface="Arial" charset="0"/>
            </a:endParaRPr>
          </a:p>
        </p:txBody>
      </p:sp>
      <p:sp>
        <p:nvSpPr>
          <p:cNvPr id="27" name="Rounded Rectangle 26"/>
          <p:cNvSpPr/>
          <p:nvPr/>
        </p:nvSpPr>
        <p:spPr bwMode="auto">
          <a:xfrm>
            <a:off x="2514600" y="4953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IP</a:t>
            </a:r>
            <a:endParaRPr lang="en-US" dirty="0">
              <a:ea typeface="MS PGothic"/>
              <a:cs typeface="Arial" charset="0"/>
            </a:endParaRPr>
          </a:p>
        </p:txBody>
      </p:sp>
      <p:sp>
        <p:nvSpPr>
          <p:cNvPr id="28" name="Rounded Rectangle 27"/>
          <p:cNvSpPr/>
          <p:nvPr/>
        </p:nvSpPr>
        <p:spPr bwMode="auto">
          <a:xfrm>
            <a:off x="4724400" y="1524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LINE</a:t>
            </a:r>
            <a:endParaRPr lang="en-US" dirty="0">
              <a:ea typeface="MS PGothic"/>
              <a:cs typeface="Arial" charset="0"/>
            </a:endParaRPr>
          </a:p>
        </p:txBody>
      </p:sp>
      <p:sp>
        <p:nvSpPr>
          <p:cNvPr id="29" name="Rounded Rectangle 28"/>
          <p:cNvSpPr/>
          <p:nvPr/>
        </p:nvSpPr>
        <p:spPr bwMode="auto">
          <a:xfrm>
            <a:off x="4724400" y="25146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RTSP</a:t>
            </a:r>
          </a:p>
        </p:txBody>
      </p:sp>
      <p:sp>
        <p:nvSpPr>
          <p:cNvPr id="30" name="Rounded Rectangle 29"/>
          <p:cNvSpPr/>
          <p:nvPr/>
        </p:nvSpPr>
        <p:spPr bwMode="auto">
          <a:xfrm>
            <a:off x="4724400" y="3810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SIP</a:t>
            </a:r>
          </a:p>
        </p:txBody>
      </p:sp>
      <p:sp>
        <p:nvSpPr>
          <p:cNvPr id="31" name="Rounded Rectangle 30"/>
          <p:cNvSpPr/>
          <p:nvPr/>
        </p:nvSpPr>
        <p:spPr bwMode="auto">
          <a:xfrm>
            <a:off x="4724400" y="4953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SERVERSSL</a:t>
            </a:r>
          </a:p>
        </p:txBody>
      </p:sp>
      <p:sp>
        <p:nvSpPr>
          <p:cNvPr id="32" name="Rounded Rectangle 31"/>
          <p:cNvSpPr/>
          <p:nvPr/>
        </p:nvSpPr>
        <p:spPr bwMode="auto">
          <a:xfrm>
            <a:off x="4724400" y="58674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STREAM</a:t>
            </a:r>
            <a:endParaRPr lang="en-US" dirty="0">
              <a:ea typeface="MS PGothic"/>
              <a:cs typeface="Arial" charset="0"/>
            </a:endParaRPr>
          </a:p>
        </p:txBody>
      </p:sp>
      <p:sp>
        <p:nvSpPr>
          <p:cNvPr id="33" name="Rounded Rectangle 32"/>
          <p:cNvSpPr/>
          <p:nvPr/>
        </p:nvSpPr>
        <p:spPr bwMode="auto">
          <a:xfrm>
            <a:off x="6858000" y="1524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TCP</a:t>
            </a:r>
            <a:endParaRPr lang="en-US" dirty="0">
              <a:ea typeface="MS PGothic"/>
              <a:cs typeface="Arial" charset="0"/>
            </a:endParaRPr>
          </a:p>
        </p:txBody>
      </p:sp>
      <p:sp>
        <p:nvSpPr>
          <p:cNvPr id="34" name="Rounded Rectangle 33"/>
          <p:cNvSpPr/>
          <p:nvPr/>
        </p:nvSpPr>
        <p:spPr bwMode="auto">
          <a:xfrm>
            <a:off x="6858000" y="34290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UDP</a:t>
            </a:r>
            <a:endParaRPr lang="en-US" dirty="0">
              <a:ea typeface="MS PGothic"/>
              <a:cs typeface="Arial" charset="0"/>
            </a:endParaRPr>
          </a:p>
        </p:txBody>
      </p:sp>
      <p:sp>
        <p:nvSpPr>
          <p:cNvPr id="35" name="Rounded Rectangle 34"/>
          <p:cNvSpPr/>
          <p:nvPr/>
        </p:nvSpPr>
        <p:spPr bwMode="auto">
          <a:xfrm>
            <a:off x="6858000" y="5029200"/>
            <a:ext cx="1752600" cy="381000"/>
          </a:xfrm>
          <a:prstGeom prst="roundRect">
            <a:avLst/>
          </a:prstGeom>
          <a:solidFill>
            <a:schemeClr val="bg1"/>
          </a:solidFill>
          <a:ln w="9525"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algn="ctr">
              <a:defRPr/>
            </a:pPr>
            <a:r>
              <a:rPr lang="en-US" sz="1800" dirty="0">
                <a:ea typeface="MS PGothic"/>
                <a:cs typeface="Arial" charset="0"/>
              </a:rPr>
              <a:t>XML</a:t>
            </a:r>
            <a:endParaRPr lang="en-US" dirty="0">
              <a:ea typeface="MS PGothic"/>
              <a:cs typeface="Arial" charset="0"/>
            </a:endParaRPr>
          </a:p>
        </p:txBody>
      </p:sp>
    </p:spTree>
    <p:extLst>
      <p:ext uri="{BB962C8B-B14F-4D97-AF65-F5344CB8AC3E}">
        <p14:creationId xmlns:p14="http://schemas.microsoft.com/office/powerpoint/2010/main" val="20845205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iRules Common Tasks</a:t>
            </a:r>
            <a:endParaRPr lang="en-US" sz="3200" dirty="0"/>
          </a:p>
        </p:txBody>
      </p:sp>
      <p:sp>
        <p:nvSpPr>
          <p:cNvPr id="3" name="Content Placeholder 2"/>
          <p:cNvSpPr>
            <a:spLocks noGrp="1"/>
          </p:cNvSpPr>
          <p:nvPr>
            <p:ph idx="1"/>
          </p:nvPr>
        </p:nvSpPr>
        <p:spPr/>
        <p:txBody>
          <a:bodyPr/>
          <a:lstStyle/>
          <a:p>
            <a:pPr>
              <a:lnSpc>
                <a:spcPct val="50000"/>
              </a:lnSpc>
              <a:buFont typeface="Arial" pitchFamily="34" charset="0"/>
              <a:buChar char="•"/>
            </a:pPr>
            <a:r>
              <a:rPr lang="en-US" sz="2000" dirty="0" smtClean="0"/>
              <a:t>Inspection based routing to a pool or node</a:t>
            </a:r>
          </a:p>
          <a:p>
            <a:pPr>
              <a:lnSpc>
                <a:spcPct val="50000"/>
              </a:lnSpc>
              <a:buFont typeface="Arial" pitchFamily="34" charset="0"/>
              <a:buChar char="•"/>
            </a:pPr>
            <a:r>
              <a:rPr lang="en-US" sz="2000" dirty="0" smtClean="0"/>
              <a:t>HTTP request redirection</a:t>
            </a:r>
          </a:p>
          <a:p>
            <a:pPr>
              <a:lnSpc>
                <a:spcPct val="50000"/>
              </a:lnSpc>
              <a:buFont typeface="Arial" pitchFamily="34" charset="0"/>
              <a:buChar char="•"/>
            </a:pPr>
            <a:r>
              <a:rPr lang="en-US" sz="2000" dirty="0" smtClean="0"/>
              <a:t>Inspection based persistence</a:t>
            </a:r>
          </a:p>
          <a:p>
            <a:pPr>
              <a:lnSpc>
                <a:spcPct val="50000"/>
              </a:lnSpc>
              <a:buFont typeface="Arial" pitchFamily="34" charset="0"/>
              <a:buChar char="•"/>
            </a:pPr>
            <a:r>
              <a:rPr lang="en-US" sz="2000" dirty="0" smtClean="0"/>
              <a:t>Protocol agnostic request or response modifications</a:t>
            </a:r>
          </a:p>
          <a:p>
            <a:pPr>
              <a:lnSpc>
                <a:spcPct val="50000"/>
              </a:lnSpc>
              <a:buFont typeface="Arial" pitchFamily="34" charset="0"/>
              <a:buChar char="•"/>
            </a:pPr>
            <a:r>
              <a:rPr lang="en-US" sz="2000" dirty="0" smtClean="0"/>
              <a:t>Header inspection and modification</a:t>
            </a:r>
          </a:p>
          <a:p>
            <a:pPr>
              <a:lnSpc>
                <a:spcPct val="50000"/>
              </a:lnSpc>
              <a:buFont typeface="Arial" pitchFamily="34" charset="0"/>
              <a:buChar char="•"/>
            </a:pPr>
            <a:r>
              <a:rPr lang="en-US" sz="2000" dirty="0" smtClean="0"/>
              <a:t>Custom user experience </a:t>
            </a:r>
            <a:r>
              <a:rPr lang="en-US" sz="1200" dirty="0" smtClean="0"/>
              <a:t>(retries, custom error pages, etc.)</a:t>
            </a:r>
          </a:p>
          <a:p>
            <a:pPr>
              <a:lnSpc>
                <a:spcPct val="50000"/>
              </a:lnSpc>
              <a:buFont typeface="Arial" pitchFamily="34" charset="0"/>
              <a:buChar char="•"/>
            </a:pPr>
            <a:r>
              <a:rPr lang="en-US" sz="2000" dirty="0" smtClean="0"/>
              <a:t>Selective and/or advanced content encryption</a:t>
            </a:r>
          </a:p>
          <a:p>
            <a:pPr>
              <a:lnSpc>
                <a:spcPct val="50000"/>
              </a:lnSpc>
              <a:buFont typeface="Arial" pitchFamily="34" charset="0"/>
              <a:buChar char="•"/>
            </a:pPr>
            <a:r>
              <a:rPr lang="en-US" sz="2000" dirty="0" smtClean="0"/>
              <a:t>Session or connection rate limiting</a:t>
            </a:r>
          </a:p>
          <a:p>
            <a:pPr>
              <a:lnSpc>
                <a:spcPct val="50000"/>
              </a:lnSpc>
              <a:buFont typeface="Arial" pitchFamily="34" charset="0"/>
              <a:buChar char="•"/>
            </a:pPr>
            <a:r>
              <a:rPr lang="en-US" sz="2000" dirty="0" smtClean="0"/>
              <a:t>Network offloaded client authentication</a:t>
            </a:r>
          </a:p>
          <a:p>
            <a:pPr>
              <a:lnSpc>
                <a:spcPct val="50000"/>
              </a:lnSpc>
              <a:buFont typeface="Arial" pitchFamily="34" charset="0"/>
              <a:buChar char="•"/>
            </a:pPr>
            <a:r>
              <a:rPr lang="en-US" sz="2000" dirty="0" smtClean="0"/>
              <a:t>Conditional configuration activation </a:t>
            </a:r>
            <a:r>
              <a:rPr lang="en-US" sz="1200" dirty="0" smtClean="0"/>
              <a:t>(Selective </a:t>
            </a:r>
            <a:r>
              <a:rPr lang="en-US" sz="1200" dirty="0" err="1" smtClean="0"/>
              <a:t>SNATing</a:t>
            </a:r>
            <a:r>
              <a:rPr lang="en-US" sz="1200" dirty="0" smtClean="0"/>
              <a:t>, etc.)</a:t>
            </a:r>
          </a:p>
          <a:p>
            <a:pPr>
              <a:lnSpc>
                <a:spcPct val="50000"/>
              </a:lnSpc>
              <a:buFont typeface="Arial" pitchFamily="34" charset="0"/>
              <a:buChar char="•"/>
            </a:pPr>
            <a:endParaRPr lang="en-US" sz="1200" dirty="0" smtClean="0"/>
          </a:p>
        </p:txBody>
      </p:sp>
    </p:spTree>
    <p:extLst>
      <p:ext uri="{BB962C8B-B14F-4D97-AF65-F5344CB8AC3E}">
        <p14:creationId xmlns:p14="http://schemas.microsoft.com/office/powerpoint/2010/main" val="18706940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838200"/>
            <a:ext cx="7863840" cy="914400"/>
          </a:xfrm>
        </p:spPr>
        <p:txBody>
          <a:bodyPr/>
          <a:lstStyle/>
          <a:p>
            <a:r>
              <a:rPr lang="en-US" dirty="0" smtClean="0"/>
              <a:t>iRules History</a:t>
            </a:r>
            <a:endParaRPr lang="en-US" dirty="0"/>
          </a:p>
        </p:txBody>
      </p:sp>
      <p:sp>
        <p:nvSpPr>
          <p:cNvPr id="3" name="Content Placeholder 2"/>
          <p:cNvSpPr>
            <a:spLocks noGrp="1"/>
          </p:cNvSpPr>
          <p:nvPr>
            <p:ph idx="1"/>
          </p:nvPr>
        </p:nvSpPr>
        <p:spPr>
          <a:xfrm>
            <a:off x="609600" y="1508760"/>
            <a:ext cx="7863840" cy="4206240"/>
          </a:xfrm>
        </p:spPr>
        <p:txBody>
          <a:bodyPr/>
          <a:lstStyle/>
          <a:p>
            <a:pPr>
              <a:lnSpc>
                <a:spcPct val="80000"/>
              </a:lnSpc>
            </a:pPr>
            <a:r>
              <a:rPr lang="en-US" sz="1400" dirty="0" smtClean="0">
                <a:solidFill>
                  <a:srgbClr val="000000"/>
                </a:solidFill>
              </a:rPr>
              <a:t>v4.x</a:t>
            </a:r>
          </a:p>
          <a:p>
            <a:pPr lvl="1">
              <a:lnSpc>
                <a:spcPct val="80000"/>
              </a:lnSpc>
            </a:pPr>
            <a:r>
              <a:rPr lang="en-US" sz="1000" dirty="0" smtClean="0">
                <a:solidFill>
                  <a:srgbClr val="000000"/>
                </a:solidFill>
              </a:rPr>
              <a:t>Originally implemented as custom commands</a:t>
            </a:r>
          </a:p>
          <a:p>
            <a:pPr lvl="1">
              <a:lnSpc>
                <a:spcPct val="80000"/>
              </a:lnSpc>
            </a:pPr>
            <a:r>
              <a:rPr lang="en-US" sz="1000" dirty="0" smtClean="0">
                <a:solidFill>
                  <a:srgbClr val="000000"/>
                </a:solidFill>
              </a:rPr>
              <a:t>Inbound only</a:t>
            </a:r>
          </a:p>
          <a:p>
            <a:pPr lvl="1">
              <a:lnSpc>
                <a:spcPct val="80000"/>
              </a:lnSpc>
            </a:pPr>
            <a:r>
              <a:rPr lang="en-US" sz="1000" dirty="0" smtClean="0">
                <a:solidFill>
                  <a:srgbClr val="000000"/>
                </a:solidFill>
              </a:rPr>
              <a:t>Limited scope</a:t>
            </a:r>
          </a:p>
          <a:p>
            <a:pPr>
              <a:lnSpc>
                <a:spcPct val="80000"/>
              </a:lnSpc>
            </a:pPr>
            <a:r>
              <a:rPr lang="en-US" sz="1400" dirty="0">
                <a:solidFill>
                  <a:srgbClr val="000000"/>
                </a:solidFill>
              </a:rPr>
              <a:t>v</a:t>
            </a:r>
            <a:r>
              <a:rPr lang="en-US" sz="1400" dirty="0" smtClean="0">
                <a:solidFill>
                  <a:srgbClr val="000000"/>
                </a:solidFill>
              </a:rPr>
              <a:t>9.x </a:t>
            </a:r>
          </a:p>
          <a:p>
            <a:pPr lvl="1">
              <a:lnSpc>
                <a:spcPct val="80000"/>
              </a:lnSpc>
            </a:pPr>
            <a:r>
              <a:rPr lang="en-US" sz="1000" dirty="0" smtClean="0">
                <a:solidFill>
                  <a:srgbClr val="000000"/>
                </a:solidFill>
              </a:rPr>
              <a:t>Benefited from full-proxy (bi-directional)</a:t>
            </a:r>
          </a:p>
          <a:p>
            <a:pPr lvl="1">
              <a:lnSpc>
                <a:spcPct val="80000"/>
              </a:lnSpc>
            </a:pPr>
            <a:r>
              <a:rPr lang="en-US" sz="1000" dirty="0" smtClean="0">
                <a:solidFill>
                  <a:srgbClr val="000000"/>
                </a:solidFill>
              </a:rPr>
              <a:t>Rapid adoption and innovation</a:t>
            </a:r>
          </a:p>
          <a:p>
            <a:pPr lvl="1">
              <a:lnSpc>
                <a:spcPct val="80000"/>
              </a:lnSpc>
            </a:pPr>
            <a:r>
              <a:rPr lang="en-US" sz="1000" dirty="0" smtClean="0">
                <a:solidFill>
                  <a:srgbClr val="000000"/>
                </a:solidFill>
              </a:rPr>
              <a:t>DevCentral exploded with discussion, research, documentation and examples</a:t>
            </a:r>
          </a:p>
          <a:p>
            <a:pPr lvl="1">
              <a:lnSpc>
                <a:spcPct val="80000"/>
              </a:lnSpc>
            </a:pPr>
            <a:r>
              <a:rPr lang="en-US" sz="1000" dirty="0" smtClean="0">
                <a:solidFill>
                  <a:srgbClr val="000000"/>
                </a:solidFill>
              </a:rPr>
              <a:t>iRules became a major selling point and differentiator</a:t>
            </a:r>
          </a:p>
          <a:p>
            <a:pPr>
              <a:lnSpc>
                <a:spcPct val="80000"/>
              </a:lnSpc>
            </a:pPr>
            <a:r>
              <a:rPr lang="en-US" sz="1400" dirty="0" smtClean="0">
                <a:solidFill>
                  <a:srgbClr val="000000"/>
                </a:solidFill>
              </a:rPr>
              <a:t>iRules began helping to steer the product roadmap in some areas</a:t>
            </a:r>
          </a:p>
          <a:p>
            <a:pPr>
              <a:lnSpc>
                <a:spcPct val="80000"/>
              </a:lnSpc>
            </a:pPr>
            <a:r>
              <a:rPr lang="en-US" sz="1400" dirty="0" smtClean="0">
                <a:solidFill>
                  <a:srgbClr val="000000"/>
                </a:solidFill>
              </a:rPr>
              <a:t>v10</a:t>
            </a:r>
          </a:p>
          <a:p>
            <a:pPr lvl="1">
              <a:lnSpc>
                <a:spcPct val="80000"/>
              </a:lnSpc>
            </a:pPr>
            <a:r>
              <a:rPr lang="en-US" sz="1000" dirty="0" smtClean="0">
                <a:solidFill>
                  <a:srgbClr val="000000"/>
                </a:solidFill>
              </a:rPr>
              <a:t>Class restructure</a:t>
            </a:r>
          </a:p>
          <a:p>
            <a:pPr lvl="1">
              <a:lnSpc>
                <a:spcPct val="80000"/>
              </a:lnSpc>
            </a:pPr>
            <a:r>
              <a:rPr lang="en-US" sz="1000" dirty="0" smtClean="0">
                <a:solidFill>
                  <a:srgbClr val="000000"/>
                </a:solidFill>
              </a:rPr>
              <a:t>Table command</a:t>
            </a:r>
          </a:p>
          <a:p>
            <a:pPr lvl="1">
              <a:lnSpc>
                <a:spcPct val="80000"/>
              </a:lnSpc>
            </a:pPr>
            <a:r>
              <a:rPr lang="en-US" sz="1000" dirty="0" smtClean="0">
                <a:solidFill>
                  <a:srgbClr val="000000"/>
                </a:solidFill>
              </a:rPr>
              <a:t>Proliferation of even more advanced, “Next Level” iRules</a:t>
            </a:r>
          </a:p>
          <a:p>
            <a:pPr>
              <a:lnSpc>
                <a:spcPct val="80000"/>
              </a:lnSpc>
            </a:pPr>
            <a:r>
              <a:rPr lang="en-US" sz="1400" dirty="0">
                <a:solidFill>
                  <a:srgbClr val="000000"/>
                </a:solidFill>
              </a:rPr>
              <a:t>v</a:t>
            </a:r>
            <a:r>
              <a:rPr lang="en-US" sz="1400" dirty="0" smtClean="0">
                <a:solidFill>
                  <a:srgbClr val="000000"/>
                </a:solidFill>
              </a:rPr>
              <a:t>11</a:t>
            </a:r>
          </a:p>
          <a:p>
            <a:pPr lvl="1">
              <a:lnSpc>
                <a:spcPct val="80000"/>
              </a:lnSpc>
            </a:pPr>
            <a:r>
              <a:rPr lang="en-US" sz="1000" dirty="0" smtClean="0">
                <a:solidFill>
                  <a:srgbClr val="000000"/>
                </a:solidFill>
              </a:rPr>
              <a:t>Side band connections</a:t>
            </a:r>
          </a:p>
          <a:p>
            <a:pPr lvl="1">
              <a:lnSpc>
                <a:spcPct val="80000"/>
              </a:lnSpc>
            </a:pPr>
            <a:r>
              <a:rPr lang="en-US" sz="1000" dirty="0" smtClean="0">
                <a:solidFill>
                  <a:srgbClr val="000000"/>
                </a:solidFill>
              </a:rPr>
              <a:t>iStats</a:t>
            </a:r>
          </a:p>
          <a:p>
            <a:pPr lvl="1">
              <a:lnSpc>
                <a:spcPct val="80000"/>
              </a:lnSpc>
            </a:pPr>
            <a:r>
              <a:rPr lang="en-US" sz="1000" dirty="0" smtClean="0">
                <a:solidFill>
                  <a:srgbClr val="000000"/>
                </a:solidFill>
              </a:rPr>
              <a:t>… profit</a:t>
            </a:r>
            <a:endParaRPr lang="en-US" sz="1000" dirty="0">
              <a:solidFill>
                <a:srgbClr val="000000"/>
              </a:solidFill>
            </a:endParaRPr>
          </a:p>
          <a:p>
            <a:pPr>
              <a:lnSpc>
                <a:spcPct val="80000"/>
              </a:lnSpc>
            </a:pPr>
            <a:r>
              <a:rPr lang="en-US" sz="1400" dirty="0" smtClean="0">
                <a:solidFill>
                  <a:srgbClr val="000000"/>
                </a:solidFill>
              </a:rPr>
              <a:t>What’s next?</a:t>
            </a:r>
          </a:p>
        </p:txBody>
      </p:sp>
    </p:spTree>
    <p:extLst>
      <p:ext uri="{BB962C8B-B14F-4D97-AF65-F5344CB8AC3E}">
        <p14:creationId xmlns:p14="http://schemas.microsoft.com/office/powerpoint/2010/main" val="260514500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Tcl</a:t>
            </a:r>
            <a:r>
              <a:rPr lang="en-US" dirty="0" smtClean="0"/>
              <a:t>?</a:t>
            </a:r>
            <a:endParaRPr lang="en-US" dirty="0"/>
          </a:p>
        </p:txBody>
      </p:sp>
      <p:sp>
        <p:nvSpPr>
          <p:cNvPr id="4" name="TextBox 3"/>
          <p:cNvSpPr txBox="1"/>
          <p:nvPr/>
        </p:nvSpPr>
        <p:spPr>
          <a:xfrm>
            <a:off x="123897" y="3685820"/>
            <a:ext cx="8896637" cy="1277273"/>
          </a:xfrm>
          <a:prstGeom prst="rect">
            <a:avLst/>
          </a:prstGeom>
          <a:noFill/>
        </p:spPr>
        <p:txBody>
          <a:bodyPr wrap="square" rtlCol="0">
            <a:spAutoFit/>
          </a:bodyPr>
          <a:lstStyle/>
          <a:p>
            <a:r>
              <a:rPr lang="en-US" i="1" dirty="0" smtClean="0"/>
              <a:t>“The Full </a:t>
            </a:r>
            <a:r>
              <a:rPr lang="en-US" i="1" dirty="0" err="1" smtClean="0"/>
              <a:t>Tcl</a:t>
            </a:r>
            <a:r>
              <a:rPr lang="en-US" i="1" dirty="0" smtClean="0"/>
              <a:t> Syntax can be described as just a handful of rules. In fact, it’s so simple you could write your own </a:t>
            </a:r>
            <a:r>
              <a:rPr lang="en-US" i="1" dirty="0" err="1" smtClean="0"/>
              <a:t>Tcl</a:t>
            </a:r>
            <a:r>
              <a:rPr lang="en-US" i="1" dirty="0" smtClean="0"/>
              <a:t> grammar parser in an afternoon. For contrast, only Perl can understand Perl.” </a:t>
            </a:r>
            <a:r>
              <a:rPr lang="en-US" dirty="0" smtClean="0"/>
              <a:t>– F5 Alpha Geek  / Engineer</a:t>
            </a:r>
          </a:p>
          <a:p>
            <a:endParaRPr lang="en-US" dirty="0"/>
          </a:p>
          <a:p>
            <a:endParaRPr lang="en-US" sz="1200" dirty="0" smtClean="0">
              <a:solidFill>
                <a:srgbClr val="0000FF"/>
              </a:solidFill>
            </a:endParaRPr>
          </a:p>
          <a:p>
            <a:endParaRPr lang="en-US" sz="1200" dirty="0" smtClean="0">
              <a:solidFill>
                <a:srgbClr val="0000FF"/>
              </a:solidFill>
            </a:endParaRPr>
          </a:p>
          <a:p>
            <a:r>
              <a:rPr lang="en-US" sz="1100" dirty="0">
                <a:solidFill>
                  <a:srgbClr val="0000FF"/>
                </a:solidFill>
              </a:rPr>
              <a:t>https://devcentral.f5.com/Tutorials/</a:t>
            </a:r>
            <a:r>
              <a:rPr lang="en-US" sz="1100" dirty="0" err="1">
                <a:solidFill>
                  <a:srgbClr val="0000FF"/>
                </a:solidFill>
              </a:rPr>
              <a:t>TechTips</a:t>
            </a:r>
            <a:r>
              <a:rPr lang="en-US" sz="1100" dirty="0">
                <a:solidFill>
                  <a:srgbClr val="0000FF"/>
                </a:solidFill>
              </a:rPr>
              <a:t>/</a:t>
            </a:r>
            <a:r>
              <a:rPr lang="en-US" sz="1100" dirty="0" err="1">
                <a:solidFill>
                  <a:srgbClr val="0000FF"/>
                </a:solidFill>
              </a:rPr>
              <a:t>tabid</a:t>
            </a:r>
            <a:r>
              <a:rPr lang="en-US" sz="1100" dirty="0">
                <a:solidFill>
                  <a:srgbClr val="0000FF"/>
                </a:solidFill>
              </a:rPr>
              <a:t>/63/</a:t>
            </a:r>
            <a:r>
              <a:rPr lang="en-US" sz="1100" dirty="0" err="1">
                <a:solidFill>
                  <a:srgbClr val="0000FF"/>
                </a:solidFill>
              </a:rPr>
              <a:t>articleType</a:t>
            </a:r>
            <a:r>
              <a:rPr lang="en-US" sz="1100" dirty="0">
                <a:solidFill>
                  <a:srgbClr val="0000FF"/>
                </a:solidFill>
              </a:rPr>
              <a:t>/</a:t>
            </a:r>
            <a:r>
              <a:rPr lang="en-US" sz="1100" dirty="0" err="1">
                <a:solidFill>
                  <a:srgbClr val="0000FF"/>
                </a:solidFill>
              </a:rPr>
              <a:t>ArticleView</a:t>
            </a:r>
            <a:r>
              <a:rPr lang="en-US" sz="1100" dirty="0">
                <a:solidFill>
                  <a:srgbClr val="0000FF"/>
                </a:solidFill>
              </a:rPr>
              <a:t>/</a:t>
            </a:r>
            <a:r>
              <a:rPr lang="en-US" sz="1100" dirty="0" err="1">
                <a:solidFill>
                  <a:srgbClr val="0000FF"/>
                </a:solidFill>
              </a:rPr>
              <a:t>articleId</a:t>
            </a:r>
            <a:r>
              <a:rPr lang="en-US" sz="1100" dirty="0">
                <a:solidFill>
                  <a:srgbClr val="0000FF"/>
                </a:solidFill>
              </a:rPr>
              <a:t>/1088516/iRules-Concepts-</a:t>
            </a:r>
            <a:r>
              <a:rPr lang="en-US" sz="1100" dirty="0" err="1">
                <a:solidFill>
                  <a:srgbClr val="0000FF"/>
                </a:solidFill>
              </a:rPr>
              <a:t>Tcl</a:t>
            </a:r>
            <a:r>
              <a:rPr lang="en-US" sz="1100" dirty="0">
                <a:solidFill>
                  <a:srgbClr val="0000FF"/>
                </a:solidFill>
              </a:rPr>
              <a:t>-The-How-and-</a:t>
            </a:r>
            <a:r>
              <a:rPr lang="en-US" sz="1100" dirty="0" err="1">
                <a:solidFill>
                  <a:srgbClr val="0000FF"/>
                </a:solidFill>
              </a:rPr>
              <a:t>Why.aspx</a:t>
            </a:r>
            <a:endParaRPr lang="en-US" sz="1100" dirty="0">
              <a:solidFill>
                <a:srgbClr val="0000FF"/>
              </a:solidFill>
            </a:endParaRPr>
          </a:p>
        </p:txBody>
      </p:sp>
      <p:sp>
        <p:nvSpPr>
          <p:cNvPr id="5" name="TextBox 4"/>
          <p:cNvSpPr txBox="1"/>
          <p:nvPr/>
        </p:nvSpPr>
        <p:spPr>
          <a:xfrm>
            <a:off x="454297" y="1889370"/>
            <a:ext cx="8105056" cy="1200329"/>
          </a:xfrm>
          <a:prstGeom prst="rect">
            <a:avLst/>
          </a:prstGeom>
          <a:noFill/>
        </p:spPr>
        <p:txBody>
          <a:bodyPr wrap="square" rtlCol="0">
            <a:spAutoFit/>
          </a:bodyPr>
          <a:lstStyle/>
          <a:p>
            <a:pPr marL="285750" indent="-285750">
              <a:buFont typeface="Arial"/>
              <a:buChar char="•"/>
            </a:pPr>
            <a:r>
              <a:rPr lang="en-US" dirty="0" smtClean="0"/>
              <a:t>Speed</a:t>
            </a:r>
          </a:p>
          <a:p>
            <a:pPr marL="285750" indent="-285750">
              <a:buFont typeface="Arial"/>
              <a:buChar char="•"/>
            </a:pPr>
            <a:r>
              <a:rPr lang="en-US" dirty="0" smtClean="0"/>
              <a:t>Usability</a:t>
            </a:r>
          </a:p>
          <a:p>
            <a:pPr marL="285750" indent="-285750">
              <a:buFont typeface="Arial"/>
              <a:buChar char="•"/>
            </a:pPr>
            <a:r>
              <a:rPr lang="en-US" dirty="0" smtClean="0"/>
              <a:t>Embeddability</a:t>
            </a:r>
          </a:p>
          <a:p>
            <a:pPr marL="285750" indent="-285750">
              <a:buFont typeface="Arial"/>
              <a:buChar char="•"/>
            </a:pPr>
            <a:r>
              <a:rPr lang="en-US" dirty="0" smtClean="0"/>
              <a:t>Subset Usage Anyway</a:t>
            </a:r>
            <a:endParaRPr lang="en-US" dirty="0"/>
          </a:p>
        </p:txBody>
      </p:sp>
    </p:spTree>
    <p:extLst>
      <p:ext uri="{BB962C8B-B14F-4D97-AF65-F5344CB8AC3E}">
        <p14:creationId xmlns:p14="http://schemas.microsoft.com/office/powerpoint/2010/main" val="102084761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0560" y="2209800"/>
            <a:ext cx="7863840" cy="4206240"/>
          </a:xfrm>
        </p:spPr>
        <p:txBody>
          <a:bodyPr/>
          <a:lstStyle/>
          <a:p>
            <a:pPr marL="342900" indent="-342900">
              <a:lnSpc>
                <a:spcPct val="50000"/>
              </a:lnSpc>
              <a:buFont typeface="Arial"/>
              <a:buChar char="•"/>
            </a:pPr>
            <a:r>
              <a:rPr lang="en-US" sz="1200" dirty="0" smtClean="0"/>
              <a:t>Self </a:t>
            </a:r>
            <a:r>
              <a:rPr lang="en-US" sz="1200" dirty="0"/>
              <a:t>cleaning (errors, memory management, </a:t>
            </a:r>
            <a:r>
              <a:rPr lang="en-US" sz="1200" dirty="0" smtClean="0"/>
              <a:t>doesn’t </a:t>
            </a:r>
            <a:r>
              <a:rPr lang="en-US" sz="1200" dirty="0"/>
              <a:t>hang onto memory at error)</a:t>
            </a:r>
          </a:p>
          <a:p>
            <a:pPr marL="342900" indent="-342900">
              <a:lnSpc>
                <a:spcPct val="50000"/>
              </a:lnSpc>
              <a:buFont typeface="Arial"/>
              <a:buChar char="•"/>
            </a:pPr>
            <a:r>
              <a:rPr lang="en-US" sz="1200" dirty="0"/>
              <a:t>S</a:t>
            </a:r>
            <a:r>
              <a:rPr lang="en-US" sz="1200" dirty="0" smtClean="0"/>
              <a:t>tring </a:t>
            </a:r>
            <a:r>
              <a:rPr lang="en-US" sz="1200" dirty="0"/>
              <a:t>based language (we assumed that most people would be doing string manipulation)</a:t>
            </a:r>
          </a:p>
          <a:p>
            <a:pPr marL="342900" indent="-342900">
              <a:lnSpc>
                <a:spcPct val="50000"/>
              </a:lnSpc>
              <a:buFont typeface="Arial"/>
              <a:buChar char="•"/>
            </a:pPr>
            <a:r>
              <a:rPr lang="en-US" sz="1200" dirty="0" smtClean="0"/>
              <a:t>Extremely </a:t>
            </a:r>
            <a:r>
              <a:rPr lang="en-US" sz="1200" dirty="0"/>
              <a:t>easy to extend and play by the rules. We knew we needed to add a massive amount of functionality</a:t>
            </a:r>
          </a:p>
          <a:p>
            <a:pPr marL="342900" indent="-342900">
              <a:lnSpc>
                <a:spcPct val="50000"/>
              </a:lnSpc>
              <a:buFont typeface="Arial"/>
              <a:buChar char="•"/>
            </a:pPr>
            <a:r>
              <a:rPr lang="en-US" sz="1200" dirty="0" smtClean="0"/>
              <a:t>Portability </a:t>
            </a:r>
            <a:r>
              <a:rPr lang="en-US" sz="1200" dirty="0"/>
              <a:t>(possible to transfer to other languages</a:t>
            </a:r>
            <a:r>
              <a:rPr lang="en-US" sz="1200" dirty="0" smtClean="0"/>
              <a:t>)</a:t>
            </a:r>
            <a:endParaRPr lang="en-US" sz="1200" dirty="0"/>
          </a:p>
          <a:p>
            <a:pPr marL="342900" indent="-342900">
              <a:lnSpc>
                <a:spcPct val="50000"/>
              </a:lnSpc>
              <a:buFont typeface="Arial"/>
              <a:buChar char="•"/>
            </a:pPr>
            <a:r>
              <a:rPr lang="en-US" sz="1200" dirty="0"/>
              <a:t>C</a:t>
            </a:r>
            <a:r>
              <a:rPr lang="en-US" sz="1200" dirty="0" smtClean="0"/>
              <a:t>omplex </a:t>
            </a:r>
            <a:r>
              <a:rPr lang="en-US" sz="1200" dirty="0"/>
              <a:t>internal </a:t>
            </a:r>
            <a:r>
              <a:rPr lang="en-US" sz="1200" dirty="0" smtClean="0"/>
              <a:t>types - open </a:t>
            </a:r>
            <a:r>
              <a:rPr lang="en-US" sz="1200" dirty="0"/>
              <a:t>command able to just pass around file handles and get them </a:t>
            </a:r>
            <a:r>
              <a:rPr lang="en-US" sz="1200" dirty="0" smtClean="0"/>
              <a:t>back</a:t>
            </a:r>
            <a:endParaRPr lang="en-US" sz="1200" dirty="0"/>
          </a:p>
          <a:p>
            <a:pPr marL="342900" indent="-342900">
              <a:lnSpc>
                <a:spcPct val="50000"/>
              </a:lnSpc>
              <a:buFont typeface="Arial"/>
              <a:buChar char="•"/>
            </a:pPr>
            <a:r>
              <a:rPr lang="en-US" sz="1200" dirty="0" err="1" smtClean="0"/>
              <a:t>Namespacing</a:t>
            </a:r>
            <a:r>
              <a:rPr lang="en-US" sz="1200" dirty="0" smtClean="0"/>
              <a:t> - </a:t>
            </a:r>
            <a:r>
              <a:rPr lang="en-US" sz="1200" dirty="0"/>
              <a:t>no variable name </a:t>
            </a:r>
            <a:r>
              <a:rPr lang="en-US" sz="1200" dirty="0" smtClean="0"/>
              <a:t>collisions</a:t>
            </a:r>
            <a:endParaRPr lang="en-US" sz="1200" dirty="0"/>
          </a:p>
          <a:p>
            <a:pPr marL="342900" indent="-342900">
              <a:lnSpc>
                <a:spcPct val="50000"/>
              </a:lnSpc>
              <a:buFont typeface="Arial"/>
              <a:buChar char="•"/>
            </a:pPr>
            <a:r>
              <a:rPr lang="en-US" sz="1200" dirty="0"/>
              <a:t>T</a:t>
            </a:r>
            <a:r>
              <a:rPr lang="en-US" sz="1200" dirty="0" smtClean="0"/>
              <a:t>ight </a:t>
            </a:r>
            <a:r>
              <a:rPr lang="en-US" sz="1200" dirty="0"/>
              <a:t>byte code loop, high </a:t>
            </a:r>
            <a:r>
              <a:rPr lang="en-US" sz="1200" dirty="0" smtClean="0"/>
              <a:t>scalability</a:t>
            </a:r>
            <a:endParaRPr lang="en-US" sz="1200" dirty="0"/>
          </a:p>
          <a:p>
            <a:pPr marL="342900" indent="-342900">
              <a:lnSpc>
                <a:spcPct val="50000"/>
              </a:lnSpc>
              <a:buFont typeface="Arial"/>
              <a:buChar char="•"/>
            </a:pPr>
            <a:r>
              <a:rPr lang="en-US" sz="1200" dirty="0"/>
              <a:t>S</a:t>
            </a:r>
            <a:r>
              <a:rPr lang="en-US" sz="1200" dirty="0" smtClean="0"/>
              <a:t>table </a:t>
            </a:r>
            <a:r>
              <a:rPr lang="en-US" sz="1200" dirty="0"/>
              <a:t>and reliable, almost to a fault - still running </a:t>
            </a:r>
            <a:r>
              <a:rPr lang="en-US" sz="1200" dirty="0" smtClean="0"/>
              <a:t>8.4.6</a:t>
            </a:r>
            <a:endParaRPr lang="en-US" sz="1200" dirty="0"/>
          </a:p>
          <a:p>
            <a:pPr marL="342900" indent="-342900">
              <a:lnSpc>
                <a:spcPct val="50000"/>
              </a:lnSpc>
              <a:buFont typeface="Arial"/>
              <a:buChar char="•"/>
            </a:pPr>
            <a:r>
              <a:rPr lang="en-US" sz="1200" dirty="0"/>
              <a:t>P</a:t>
            </a:r>
            <a:r>
              <a:rPr lang="en-US" sz="1200" dirty="0" smtClean="0"/>
              <a:t>re</a:t>
            </a:r>
            <a:r>
              <a:rPr lang="en-US" sz="1200" dirty="0"/>
              <a:t>-compilation syntax </a:t>
            </a:r>
            <a:r>
              <a:rPr lang="en-US" sz="1200" dirty="0" smtClean="0"/>
              <a:t>checking</a:t>
            </a:r>
            <a:endParaRPr lang="en-US" sz="1200" dirty="0"/>
          </a:p>
          <a:p>
            <a:pPr marL="342900" indent="-342900">
              <a:lnSpc>
                <a:spcPct val="50000"/>
              </a:lnSpc>
              <a:buFont typeface="Arial"/>
              <a:buChar char="•"/>
            </a:pPr>
            <a:r>
              <a:rPr lang="en-US" sz="1200" dirty="0" smtClean="0"/>
              <a:t>Single </a:t>
            </a:r>
            <a:r>
              <a:rPr lang="en-US" sz="1200" dirty="0"/>
              <a:t>pass conversion (saves overhead, only convert from string to IP address once, excellent)</a:t>
            </a:r>
          </a:p>
        </p:txBody>
      </p:sp>
      <p:sp>
        <p:nvSpPr>
          <p:cNvPr id="3" name="Title 2"/>
          <p:cNvSpPr>
            <a:spLocks noGrp="1"/>
          </p:cNvSpPr>
          <p:nvPr>
            <p:ph type="title"/>
          </p:nvPr>
        </p:nvSpPr>
        <p:spPr/>
        <p:txBody>
          <a:bodyPr/>
          <a:lstStyle/>
          <a:p>
            <a:r>
              <a:rPr lang="en-US" dirty="0" smtClean="0"/>
              <a:t>What we get by using Tcl</a:t>
            </a:r>
            <a:endParaRPr lang="en-US" dirty="0"/>
          </a:p>
        </p:txBody>
      </p:sp>
    </p:spTree>
    <p:extLst>
      <p:ext uri="{BB962C8B-B14F-4D97-AF65-F5344CB8AC3E}">
        <p14:creationId xmlns:p14="http://schemas.microsoft.com/office/powerpoint/2010/main" val="23875841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27760" y="2499360"/>
            <a:ext cx="7863840" cy="4206240"/>
          </a:xfrm>
        </p:spPr>
        <p:txBody>
          <a:bodyPr/>
          <a:lstStyle/>
          <a:p>
            <a:pPr marL="171450" indent="-171450">
              <a:lnSpc>
                <a:spcPct val="50000"/>
              </a:lnSpc>
              <a:buFont typeface="Arial"/>
              <a:buChar char="•"/>
            </a:pPr>
            <a:r>
              <a:rPr lang="en-US" sz="1600" dirty="0" smtClean="0"/>
              <a:t>Hundreds of new commands</a:t>
            </a:r>
          </a:p>
          <a:p>
            <a:pPr marL="171450" indent="-171450">
              <a:lnSpc>
                <a:spcPct val="50000"/>
              </a:lnSpc>
              <a:buFont typeface="Arial"/>
              <a:buChar char="•"/>
            </a:pPr>
            <a:r>
              <a:rPr lang="en-US" sz="1600" dirty="0" smtClean="0"/>
              <a:t>Dozens of events</a:t>
            </a:r>
          </a:p>
          <a:p>
            <a:pPr marL="171450" indent="-171450">
              <a:lnSpc>
                <a:spcPct val="50000"/>
              </a:lnSpc>
              <a:buFont typeface="Arial"/>
              <a:buChar char="•"/>
            </a:pPr>
            <a:r>
              <a:rPr lang="en-US" sz="1600" dirty="0" smtClean="0"/>
              <a:t>Network awareness</a:t>
            </a:r>
          </a:p>
          <a:p>
            <a:pPr marL="171450" indent="-171450">
              <a:lnSpc>
                <a:spcPct val="50000"/>
              </a:lnSpc>
              <a:buFont typeface="Arial"/>
              <a:buChar char="•"/>
            </a:pPr>
            <a:r>
              <a:rPr lang="en-US" sz="1600" dirty="0" smtClean="0"/>
              <a:t>Proxy state awareness</a:t>
            </a:r>
          </a:p>
          <a:p>
            <a:pPr marL="171450" indent="-171450">
              <a:lnSpc>
                <a:spcPct val="50000"/>
              </a:lnSpc>
              <a:buFont typeface="Arial"/>
              <a:buChar char="•"/>
            </a:pPr>
            <a:r>
              <a:rPr lang="en-US" sz="1600" dirty="0" smtClean="0"/>
              <a:t>And most of all – Suspension</a:t>
            </a:r>
          </a:p>
          <a:p>
            <a:pPr marL="171450" indent="-171450">
              <a:lnSpc>
                <a:spcPct val="50000"/>
              </a:lnSpc>
              <a:buFont typeface="Arial"/>
              <a:buChar char="•"/>
            </a:pPr>
            <a:r>
              <a:rPr lang="en-US" sz="1600" dirty="0" smtClean="0"/>
              <a:t>Direct access to Tcl from within TMM, no need to make external calls</a:t>
            </a:r>
            <a:endParaRPr lang="en-US" sz="1600" dirty="0"/>
          </a:p>
          <a:p>
            <a:pPr marL="171450" indent="-171450">
              <a:lnSpc>
                <a:spcPct val="50000"/>
              </a:lnSpc>
              <a:buFont typeface="Arial"/>
              <a:buChar char="•"/>
            </a:pPr>
            <a:endParaRPr lang="en-US" sz="1600" dirty="0"/>
          </a:p>
        </p:txBody>
      </p:sp>
      <p:sp>
        <p:nvSpPr>
          <p:cNvPr id="3" name="Title 2"/>
          <p:cNvSpPr>
            <a:spLocks noGrp="1"/>
          </p:cNvSpPr>
          <p:nvPr>
            <p:ph type="title"/>
          </p:nvPr>
        </p:nvSpPr>
        <p:spPr/>
        <p:txBody>
          <a:bodyPr/>
          <a:lstStyle/>
          <a:p>
            <a:r>
              <a:rPr lang="en-US" dirty="0" smtClean="0"/>
              <a:t>What have we changed?</a:t>
            </a:r>
            <a:endParaRPr lang="en-US" dirty="0"/>
          </a:p>
        </p:txBody>
      </p:sp>
    </p:spTree>
    <p:extLst>
      <p:ext uri="{BB962C8B-B14F-4D97-AF65-F5344CB8AC3E}">
        <p14:creationId xmlns:p14="http://schemas.microsoft.com/office/powerpoint/2010/main" val="242773119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3960" y="2455783"/>
            <a:ext cx="6949440" cy="1354217"/>
          </a:xfrm>
        </p:spPr>
        <p:txBody>
          <a:bodyPr/>
          <a:lstStyle/>
          <a:p>
            <a:r>
              <a:rPr lang="en-US" dirty="0" smtClean="0"/>
              <a:t>iRules: </a:t>
            </a:r>
            <a:br>
              <a:rPr lang="en-US" dirty="0" smtClean="0"/>
            </a:br>
            <a:r>
              <a:rPr lang="en-US" dirty="0"/>
              <a:t>	</a:t>
            </a:r>
            <a:r>
              <a:rPr lang="en-US" dirty="0" smtClean="0"/>
              <a:t>	</a:t>
            </a:r>
            <a:endParaRPr lang="en-US" dirty="0">
              <a:solidFill>
                <a:schemeClr val="accent5"/>
              </a:solidFill>
            </a:endParaRPr>
          </a:p>
        </p:txBody>
      </p:sp>
      <p:sp>
        <p:nvSpPr>
          <p:cNvPr id="5" name="TextBox 4"/>
          <p:cNvSpPr txBox="1"/>
          <p:nvPr/>
        </p:nvSpPr>
        <p:spPr>
          <a:xfrm>
            <a:off x="1981200" y="3653135"/>
            <a:ext cx="7010400" cy="461665"/>
          </a:xfrm>
          <a:prstGeom prst="rect">
            <a:avLst/>
          </a:prstGeom>
          <a:noFill/>
        </p:spPr>
        <p:txBody>
          <a:bodyPr wrap="square" rtlCol="0">
            <a:spAutoFit/>
          </a:bodyPr>
          <a:lstStyle/>
          <a:p>
            <a:r>
              <a:rPr lang="en-US" sz="2400" dirty="0" smtClean="0">
                <a:solidFill>
                  <a:schemeClr val="accent5"/>
                </a:solidFill>
              </a:rPr>
              <a:t>What can they do?</a:t>
            </a:r>
            <a:endParaRPr lang="en-US" sz="2400" dirty="0"/>
          </a:p>
        </p:txBody>
      </p:sp>
    </p:spTree>
    <p:extLst>
      <p:ext uri="{BB962C8B-B14F-4D97-AF65-F5344CB8AC3E}">
        <p14:creationId xmlns:p14="http://schemas.microsoft.com/office/powerpoint/2010/main" val="23033166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ight Arrow 23"/>
          <p:cNvSpPr/>
          <p:nvPr/>
        </p:nvSpPr>
        <p:spPr>
          <a:xfrm>
            <a:off x="1452956" y="2639499"/>
            <a:ext cx="1349829" cy="1959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 Arrow 22"/>
          <p:cNvSpPr/>
          <p:nvPr/>
        </p:nvSpPr>
        <p:spPr>
          <a:xfrm rot="19623569">
            <a:off x="5428606" y="2220376"/>
            <a:ext cx="1092407" cy="2348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94" name="Text Box 115"/>
          <p:cNvSpPr txBox="1">
            <a:spLocks noChangeArrowheads="1"/>
          </p:cNvSpPr>
          <p:nvPr/>
        </p:nvSpPr>
        <p:spPr bwMode="auto">
          <a:xfrm>
            <a:off x="4884738" y="2624138"/>
            <a:ext cx="1600200" cy="347662"/>
          </a:xfrm>
          <a:prstGeom prst="rect">
            <a:avLst/>
          </a:prstGeom>
          <a:noFill/>
          <a:ln w="9525">
            <a:noFill/>
            <a:miter lim="800000"/>
            <a:headEnd/>
            <a:tailEnd/>
          </a:ln>
        </p:spPr>
        <p:txBody>
          <a:bodyPr>
            <a:spAutoFit/>
          </a:bodyPr>
          <a:lstStyle/>
          <a:p>
            <a:pPr algn="ctr">
              <a:spcBef>
                <a:spcPct val="50000"/>
              </a:spcBef>
            </a:pPr>
            <a:endParaRPr lang="en-US" sz="1200"/>
          </a:p>
        </p:txBody>
      </p:sp>
      <p:pic>
        <p:nvPicPr>
          <p:cNvPr id="8197" name="Picture 104" descr="general-server2"/>
          <p:cNvPicPr>
            <a:picLocks noChangeAspect="1" noChangeArrowheads="1"/>
          </p:cNvPicPr>
          <p:nvPr/>
        </p:nvPicPr>
        <p:blipFill>
          <a:blip r:embed="rId3" cstate="print"/>
          <a:srcRect l="27635" t="7086" r="29761" b="8504"/>
          <a:stretch>
            <a:fillRect/>
          </a:stretch>
        </p:blipFill>
        <p:spPr bwMode="auto">
          <a:xfrm>
            <a:off x="6324600" y="2514600"/>
            <a:ext cx="303213" cy="641350"/>
          </a:xfrm>
          <a:prstGeom prst="rect">
            <a:avLst/>
          </a:prstGeom>
          <a:noFill/>
          <a:ln w="9525">
            <a:noFill/>
            <a:miter lim="800000"/>
            <a:headEnd/>
            <a:tailEnd/>
          </a:ln>
        </p:spPr>
      </p:pic>
      <p:pic>
        <p:nvPicPr>
          <p:cNvPr id="8198" name="Picture 104" descr="general-server2"/>
          <p:cNvPicPr>
            <a:picLocks noChangeAspect="1" noChangeArrowheads="1"/>
          </p:cNvPicPr>
          <p:nvPr/>
        </p:nvPicPr>
        <p:blipFill>
          <a:blip r:embed="rId3" cstate="print"/>
          <a:srcRect l="27635" t="7086" r="29761" b="8504"/>
          <a:stretch>
            <a:fillRect/>
          </a:stretch>
        </p:blipFill>
        <p:spPr bwMode="auto">
          <a:xfrm>
            <a:off x="6324600" y="3276600"/>
            <a:ext cx="303213" cy="641350"/>
          </a:xfrm>
          <a:prstGeom prst="rect">
            <a:avLst/>
          </a:prstGeom>
          <a:noFill/>
          <a:ln w="9525">
            <a:noFill/>
            <a:miter lim="800000"/>
            <a:headEnd/>
            <a:tailEnd/>
          </a:ln>
        </p:spPr>
      </p:pic>
      <p:pic>
        <p:nvPicPr>
          <p:cNvPr id="8199" name="Picture 104" descr="general-server2"/>
          <p:cNvPicPr>
            <a:picLocks noChangeAspect="1" noChangeArrowheads="1"/>
          </p:cNvPicPr>
          <p:nvPr/>
        </p:nvPicPr>
        <p:blipFill>
          <a:blip r:embed="rId3" cstate="print"/>
          <a:srcRect l="27635" t="7086" r="29761" b="8504"/>
          <a:stretch>
            <a:fillRect/>
          </a:stretch>
        </p:blipFill>
        <p:spPr bwMode="auto">
          <a:xfrm>
            <a:off x="6324600" y="1676400"/>
            <a:ext cx="303213" cy="641350"/>
          </a:xfrm>
          <a:prstGeom prst="rect">
            <a:avLst/>
          </a:prstGeom>
          <a:noFill/>
          <a:ln w="9525">
            <a:noFill/>
            <a:miter lim="800000"/>
            <a:headEnd/>
            <a:tailEnd/>
          </a:ln>
        </p:spPr>
      </p:pic>
      <p:sp>
        <p:nvSpPr>
          <p:cNvPr id="50" name="Oval 49"/>
          <p:cNvSpPr/>
          <p:nvPr/>
        </p:nvSpPr>
        <p:spPr>
          <a:xfrm>
            <a:off x="3276600" y="2057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1" name="Oval 50"/>
          <p:cNvSpPr/>
          <p:nvPr/>
        </p:nvSpPr>
        <p:spPr>
          <a:xfrm>
            <a:off x="5715000" y="19050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2" name="Oval 51"/>
          <p:cNvSpPr/>
          <p:nvPr/>
        </p:nvSpPr>
        <p:spPr>
          <a:xfrm>
            <a:off x="3276600" y="3200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3" name="Oval 52"/>
          <p:cNvSpPr/>
          <p:nvPr/>
        </p:nvSpPr>
        <p:spPr>
          <a:xfrm>
            <a:off x="5867400" y="2362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54" name="Oval 53"/>
          <p:cNvSpPr/>
          <p:nvPr/>
        </p:nvSpPr>
        <p:spPr>
          <a:xfrm>
            <a:off x="1066800" y="4267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5" name="Oval 54"/>
          <p:cNvSpPr/>
          <p:nvPr/>
        </p:nvSpPr>
        <p:spPr>
          <a:xfrm>
            <a:off x="1066800" y="4876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6" name="Oval 55"/>
          <p:cNvSpPr/>
          <p:nvPr/>
        </p:nvSpPr>
        <p:spPr>
          <a:xfrm>
            <a:off x="1066800" y="5486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8" name="Oval 57"/>
          <p:cNvSpPr/>
          <p:nvPr/>
        </p:nvSpPr>
        <p:spPr>
          <a:xfrm>
            <a:off x="1066800" y="6019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8208" name="TextBox 58"/>
          <p:cNvSpPr txBox="1">
            <a:spLocks noChangeArrowheads="1"/>
          </p:cNvSpPr>
          <p:nvPr/>
        </p:nvSpPr>
        <p:spPr bwMode="auto">
          <a:xfrm>
            <a:off x="1447800" y="4191000"/>
            <a:ext cx="6481763" cy="461963"/>
          </a:xfrm>
          <a:prstGeom prst="rect">
            <a:avLst/>
          </a:prstGeom>
          <a:noFill/>
          <a:ln w="9525">
            <a:noFill/>
            <a:miter lim="800000"/>
            <a:headEnd/>
            <a:tailEnd/>
          </a:ln>
        </p:spPr>
        <p:txBody>
          <a:bodyPr wrap="none">
            <a:spAutoFit/>
          </a:bodyPr>
          <a:lstStyle/>
          <a:p>
            <a:r>
              <a:rPr lang="en-US" sz="1200" dirty="0"/>
              <a:t>A first web request received by BIG-IP application delivery platform. BIG-IP chooses a server</a:t>
            </a:r>
            <a:br>
              <a:rPr lang="en-US" sz="1200" dirty="0"/>
            </a:br>
            <a:r>
              <a:rPr lang="en-US" sz="1200" dirty="0" smtClean="0"/>
              <a:t>and </a:t>
            </a:r>
            <a:r>
              <a:rPr lang="en-US" sz="1200" dirty="0"/>
              <a:t>forwards the request </a:t>
            </a:r>
          </a:p>
        </p:txBody>
      </p:sp>
      <p:sp>
        <p:nvSpPr>
          <p:cNvPr id="8209" name="TextBox 59"/>
          <p:cNvSpPr txBox="1">
            <a:spLocks noChangeArrowheads="1"/>
          </p:cNvSpPr>
          <p:nvPr/>
        </p:nvSpPr>
        <p:spPr bwMode="auto">
          <a:xfrm>
            <a:off x="1447800" y="4800600"/>
            <a:ext cx="7148513" cy="461963"/>
          </a:xfrm>
          <a:prstGeom prst="rect">
            <a:avLst/>
          </a:prstGeom>
          <a:noFill/>
          <a:ln w="9525">
            <a:noFill/>
            <a:miter lim="800000"/>
            <a:headEnd/>
            <a:tailEnd/>
          </a:ln>
        </p:spPr>
        <p:txBody>
          <a:bodyPr wrap="none">
            <a:spAutoFit/>
          </a:bodyPr>
          <a:lstStyle/>
          <a:p>
            <a:r>
              <a:rPr lang="en-US" sz="1200" dirty="0"/>
              <a:t>When the request returns BIG-IP notes the specified session id (JSESSIONID, PHPSESSIONID, etc..)</a:t>
            </a:r>
            <a:br>
              <a:rPr lang="en-US" sz="1200" dirty="0"/>
            </a:br>
            <a:r>
              <a:rPr lang="en-US" sz="1200" dirty="0"/>
              <a:t>in its session table along with the server and returns the request to the browser </a:t>
            </a:r>
          </a:p>
        </p:txBody>
      </p:sp>
      <p:sp>
        <p:nvSpPr>
          <p:cNvPr id="8210" name="TextBox 60"/>
          <p:cNvSpPr txBox="1">
            <a:spLocks noChangeArrowheads="1"/>
          </p:cNvSpPr>
          <p:nvPr/>
        </p:nvSpPr>
        <p:spPr bwMode="auto">
          <a:xfrm>
            <a:off x="1447800" y="5410200"/>
            <a:ext cx="7032625" cy="461963"/>
          </a:xfrm>
          <a:prstGeom prst="rect">
            <a:avLst/>
          </a:prstGeom>
          <a:noFill/>
          <a:ln w="9525">
            <a:noFill/>
            <a:miter lim="800000"/>
            <a:headEnd/>
            <a:tailEnd/>
          </a:ln>
        </p:spPr>
        <p:txBody>
          <a:bodyPr wrap="none">
            <a:spAutoFit/>
          </a:bodyPr>
          <a:lstStyle/>
          <a:p>
            <a:r>
              <a:rPr lang="en-US" sz="1200"/>
              <a:t>A second request is received. The BIG-IP application delivery platform extracts the session id cookie </a:t>
            </a:r>
            <a:br>
              <a:rPr lang="en-US" sz="1200"/>
            </a:br>
            <a:r>
              <a:rPr lang="en-US" sz="1200"/>
              <a:t>and determines to which server the request should be sent based on its session table</a:t>
            </a:r>
          </a:p>
        </p:txBody>
      </p:sp>
      <p:sp>
        <p:nvSpPr>
          <p:cNvPr id="8211" name="TextBox 61"/>
          <p:cNvSpPr txBox="1">
            <a:spLocks noChangeArrowheads="1"/>
          </p:cNvSpPr>
          <p:nvPr/>
        </p:nvSpPr>
        <p:spPr bwMode="auto">
          <a:xfrm>
            <a:off x="1447800" y="6019800"/>
            <a:ext cx="5859463" cy="276225"/>
          </a:xfrm>
          <a:prstGeom prst="rect">
            <a:avLst/>
          </a:prstGeom>
          <a:noFill/>
          <a:ln w="9525">
            <a:noFill/>
            <a:miter lim="800000"/>
            <a:headEnd/>
            <a:tailEnd/>
          </a:ln>
        </p:spPr>
        <p:txBody>
          <a:bodyPr wrap="none">
            <a:spAutoFit/>
          </a:bodyPr>
          <a:lstStyle/>
          <a:p>
            <a:r>
              <a:rPr lang="en-US" sz="1200"/>
              <a:t>Request is sent to the same server, preserving session state in the web application </a:t>
            </a:r>
          </a:p>
        </p:txBody>
      </p:sp>
      <p:pic>
        <p:nvPicPr>
          <p:cNvPr id="8212" name="Picture 35" descr="new_platforms"/>
          <p:cNvPicPr>
            <a:picLocks noChangeAspect="1" noChangeArrowheads="1"/>
          </p:cNvPicPr>
          <p:nvPr/>
        </p:nvPicPr>
        <p:blipFill>
          <a:blip r:embed="rId4" cstate="print"/>
          <a:srcRect/>
          <a:stretch>
            <a:fillRect/>
          </a:stretch>
        </p:blipFill>
        <p:spPr bwMode="auto">
          <a:xfrm>
            <a:off x="3276600" y="2590800"/>
            <a:ext cx="2209800" cy="541338"/>
          </a:xfrm>
          <a:prstGeom prst="rect">
            <a:avLst/>
          </a:prstGeom>
          <a:noFill/>
          <a:ln w="9525">
            <a:noFill/>
            <a:miter lim="800000"/>
            <a:headEnd/>
            <a:tailEnd/>
          </a:ln>
        </p:spPr>
      </p:pic>
      <p:pic>
        <p:nvPicPr>
          <p:cNvPr id="8213" name="Picture 78" descr="computer"/>
          <p:cNvPicPr>
            <a:picLocks noChangeAspect="1" noChangeArrowheads="1"/>
          </p:cNvPicPr>
          <p:nvPr/>
        </p:nvPicPr>
        <p:blipFill>
          <a:blip r:embed="rId5" cstate="print"/>
          <a:srcRect/>
          <a:stretch>
            <a:fillRect/>
          </a:stretch>
        </p:blipFill>
        <p:spPr bwMode="auto">
          <a:xfrm>
            <a:off x="914400" y="2438400"/>
            <a:ext cx="914400" cy="723900"/>
          </a:xfrm>
          <a:prstGeom prst="rect">
            <a:avLst/>
          </a:prstGeom>
          <a:noFill/>
          <a:ln w="9525">
            <a:noFill/>
            <a:miter lim="800000"/>
            <a:headEnd/>
            <a:tailEnd/>
          </a:ln>
        </p:spPr>
      </p:pic>
      <p:sp>
        <p:nvSpPr>
          <p:cNvPr id="8214" name="Title 1"/>
          <p:cNvSpPr>
            <a:spLocks noGrp="1"/>
          </p:cNvSpPr>
          <p:nvPr>
            <p:ph type="title"/>
          </p:nvPr>
        </p:nvSpPr>
        <p:spPr/>
        <p:txBody>
          <a:bodyPr/>
          <a:lstStyle/>
          <a:p>
            <a:r>
              <a:rPr lang="en-US" dirty="0" smtClean="0"/>
              <a:t>Session Persistence</a:t>
            </a:r>
          </a:p>
        </p:txBody>
      </p:sp>
    </p:spTree>
    <p:extLst>
      <p:ext uri="{BB962C8B-B14F-4D97-AF65-F5344CB8AC3E}">
        <p14:creationId xmlns:p14="http://schemas.microsoft.com/office/powerpoint/2010/main" val="34428362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Session Persistence</a:t>
            </a:r>
          </a:p>
        </p:txBody>
      </p:sp>
      <p:sp>
        <p:nvSpPr>
          <p:cNvPr id="9219" name="Content Placeholder 2"/>
          <p:cNvSpPr>
            <a:spLocks noGrp="1"/>
          </p:cNvSpPr>
          <p:nvPr>
            <p:ph idx="1"/>
          </p:nvPr>
        </p:nvSpPr>
        <p:spPr>
          <a:xfrm>
            <a:off x="914400" y="1676400"/>
            <a:ext cx="8382000" cy="3962400"/>
          </a:xfrm>
        </p:spPr>
        <p:txBody>
          <a:bodyPr/>
          <a:lstStyle/>
          <a:p>
            <a:pPr>
              <a:buFontTx/>
              <a:buNone/>
            </a:pPr>
            <a:r>
              <a:rPr lang="en-US" sz="2000" dirty="0" smtClean="0">
                <a:solidFill>
                  <a:srgbClr val="000000"/>
                </a:solidFill>
              </a:rPr>
              <a:t>when HTTP_REQUEST {</a:t>
            </a:r>
          </a:p>
          <a:p>
            <a:pPr>
              <a:buFontTx/>
              <a:buNone/>
            </a:pPr>
            <a:r>
              <a:rPr lang="en-US" sz="2000" dirty="0" smtClean="0">
                <a:solidFill>
                  <a:srgbClr val="000000"/>
                </a:solidFill>
              </a:rPr>
              <a:t>  if { [HTTP::cookie exists "JSESSIONID"] } {</a:t>
            </a:r>
          </a:p>
          <a:p>
            <a:pPr>
              <a:buFontTx/>
              <a:buNone/>
            </a:pPr>
            <a:r>
              <a:rPr lang="en-US" sz="2000" dirty="0" smtClean="0">
                <a:solidFill>
                  <a:srgbClr val="000000"/>
                </a:solidFill>
              </a:rPr>
              <a:t>    persist </a:t>
            </a:r>
            <a:r>
              <a:rPr lang="en-US" sz="2000" dirty="0" err="1" smtClean="0">
                <a:solidFill>
                  <a:srgbClr val="000000"/>
                </a:solidFill>
              </a:rPr>
              <a:t>uie</a:t>
            </a:r>
            <a:r>
              <a:rPr lang="en-US" sz="2000" dirty="0" smtClean="0">
                <a:solidFill>
                  <a:srgbClr val="000000"/>
                </a:solidFill>
              </a:rPr>
              <a:t> [HTTP::cookie "JSESSIONID"]</a:t>
            </a:r>
          </a:p>
          <a:p>
            <a:pPr>
              <a:buFontTx/>
              <a:buNone/>
            </a:pPr>
            <a:r>
              <a:rPr lang="en-US" sz="2000" dirty="0" smtClean="0">
                <a:solidFill>
                  <a:srgbClr val="000000"/>
                </a:solidFill>
              </a:rPr>
              <a:t>  } else {</a:t>
            </a:r>
          </a:p>
          <a:p>
            <a:pPr>
              <a:buFontTx/>
              <a:buNone/>
            </a:pPr>
            <a:r>
              <a:rPr lang="en-US" sz="2000" dirty="0" smtClean="0">
                <a:solidFill>
                  <a:srgbClr val="000000"/>
                </a:solidFill>
              </a:rPr>
              <a:t>    set </a:t>
            </a:r>
            <a:r>
              <a:rPr lang="en-US" sz="2000" dirty="0" err="1" smtClean="0">
                <a:solidFill>
                  <a:srgbClr val="000000"/>
                </a:solidFill>
              </a:rPr>
              <a:t>jsess</a:t>
            </a:r>
            <a:r>
              <a:rPr lang="en-US" sz="2000" dirty="0" smtClean="0">
                <a:solidFill>
                  <a:srgbClr val="000000"/>
                </a:solidFill>
              </a:rPr>
              <a:t> [</a:t>
            </a:r>
            <a:r>
              <a:rPr lang="en-US" sz="2000" dirty="0" err="1" smtClean="0">
                <a:solidFill>
                  <a:srgbClr val="000000"/>
                </a:solidFill>
              </a:rPr>
              <a:t>findstr</a:t>
            </a:r>
            <a:r>
              <a:rPr lang="en-US" sz="2000" dirty="0" smtClean="0">
                <a:solidFill>
                  <a:srgbClr val="000000"/>
                </a:solidFill>
              </a:rPr>
              <a:t> [HTTP::</a:t>
            </a:r>
            <a:r>
              <a:rPr lang="en-US" sz="2000" dirty="0" err="1" smtClean="0">
                <a:solidFill>
                  <a:srgbClr val="000000"/>
                </a:solidFill>
              </a:rPr>
              <a:t>uri</a:t>
            </a:r>
            <a:r>
              <a:rPr lang="en-US" sz="2000" dirty="0" smtClean="0">
                <a:solidFill>
                  <a:srgbClr val="000000"/>
                </a:solidFill>
              </a:rPr>
              <a:t>] "</a:t>
            </a:r>
            <a:r>
              <a:rPr lang="en-US" sz="2000" dirty="0" err="1" smtClean="0">
                <a:solidFill>
                  <a:srgbClr val="000000"/>
                </a:solidFill>
              </a:rPr>
              <a:t>jsessionid</a:t>
            </a:r>
            <a:r>
              <a:rPr lang="en-US" sz="2000" dirty="0" smtClean="0">
                <a:solidFill>
                  <a:srgbClr val="000000"/>
                </a:solidFill>
              </a:rPr>
              <a:t>" 11 ";"]</a:t>
            </a:r>
          </a:p>
          <a:p>
            <a:pPr>
              <a:buFontTx/>
              <a:buNone/>
            </a:pPr>
            <a:r>
              <a:rPr lang="en-US" sz="2000" dirty="0" smtClean="0">
                <a:solidFill>
                  <a:srgbClr val="000000"/>
                </a:solidFill>
              </a:rPr>
              <a:t>    if { $</a:t>
            </a:r>
            <a:r>
              <a:rPr lang="en-US" sz="2000" dirty="0" err="1" smtClean="0">
                <a:solidFill>
                  <a:srgbClr val="000000"/>
                </a:solidFill>
              </a:rPr>
              <a:t>jsess</a:t>
            </a:r>
            <a:r>
              <a:rPr lang="en-US" sz="2000" dirty="0" smtClean="0">
                <a:solidFill>
                  <a:srgbClr val="000000"/>
                </a:solidFill>
              </a:rPr>
              <a:t> != "" } {</a:t>
            </a:r>
          </a:p>
          <a:p>
            <a:pPr>
              <a:buFontTx/>
              <a:buNone/>
            </a:pPr>
            <a:r>
              <a:rPr lang="en-US" sz="2000" dirty="0" smtClean="0">
                <a:solidFill>
                  <a:srgbClr val="000000"/>
                </a:solidFill>
              </a:rPr>
              <a:t>      persist </a:t>
            </a:r>
            <a:r>
              <a:rPr lang="en-US" sz="2000" dirty="0" err="1" smtClean="0">
                <a:solidFill>
                  <a:srgbClr val="000000"/>
                </a:solidFill>
              </a:rPr>
              <a:t>uie</a:t>
            </a:r>
            <a:r>
              <a:rPr lang="en-US" sz="2000" dirty="0" smtClean="0">
                <a:solidFill>
                  <a:srgbClr val="000000"/>
                </a:solidFill>
              </a:rPr>
              <a:t> $</a:t>
            </a:r>
            <a:r>
              <a:rPr lang="en-US" sz="2000" dirty="0" err="1" smtClean="0">
                <a:solidFill>
                  <a:srgbClr val="000000"/>
                </a:solidFill>
              </a:rPr>
              <a:t>jsess</a:t>
            </a:r>
            <a:endParaRPr lang="en-US" sz="2000" dirty="0" smtClean="0">
              <a:solidFill>
                <a:srgbClr val="000000"/>
              </a:solidFill>
            </a:endParaRPr>
          </a:p>
          <a:p>
            <a:pPr>
              <a:buFontTx/>
              <a:buNone/>
            </a:pPr>
            <a:r>
              <a:rPr lang="en-US" sz="2000" dirty="0" smtClean="0">
                <a:solidFill>
                  <a:srgbClr val="000000"/>
                </a:solidFill>
              </a:rPr>
              <a:t>    }</a:t>
            </a:r>
          </a:p>
          <a:p>
            <a:pPr>
              <a:buFontTx/>
              <a:buNone/>
            </a:pPr>
            <a:r>
              <a:rPr lang="en-US" sz="2000" dirty="0" smtClean="0">
                <a:solidFill>
                  <a:srgbClr val="000000"/>
                </a:solidFill>
              </a:rPr>
              <a:t>  }</a:t>
            </a:r>
          </a:p>
          <a:p>
            <a:pPr>
              <a:buFontTx/>
              <a:buNone/>
            </a:pPr>
            <a:r>
              <a:rPr lang="en-US" sz="2000" dirty="0" smtClean="0">
                <a:solidFill>
                  <a:srgbClr val="000000"/>
                </a:solidFill>
              </a:rPr>
              <a:t>}</a:t>
            </a:r>
          </a:p>
          <a:p>
            <a:pPr>
              <a:buFontTx/>
              <a:buNone/>
            </a:pPr>
            <a:endParaRPr lang="en-US" sz="2000" dirty="0" smtClean="0">
              <a:solidFill>
                <a:srgbClr val="000000"/>
              </a:solidFill>
            </a:endParaRPr>
          </a:p>
        </p:txBody>
      </p:sp>
    </p:spTree>
    <p:extLst>
      <p:ext uri="{BB962C8B-B14F-4D97-AF65-F5344CB8AC3E}">
        <p14:creationId xmlns:p14="http://schemas.microsoft.com/office/powerpoint/2010/main" val="25219354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3600" dirty="0" smtClean="0"/>
              <a:t>Cookie Tampering Prevention</a:t>
            </a:r>
          </a:p>
        </p:txBody>
      </p:sp>
      <p:sp>
        <p:nvSpPr>
          <p:cNvPr id="12291" name="Text Box 115"/>
          <p:cNvSpPr txBox="1">
            <a:spLocks noChangeArrowheads="1"/>
          </p:cNvSpPr>
          <p:nvPr/>
        </p:nvSpPr>
        <p:spPr bwMode="auto">
          <a:xfrm>
            <a:off x="4884738" y="2624138"/>
            <a:ext cx="1600200" cy="347662"/>
          </a:xfrm>
          <a:prstGeom prst="rect">
            <a:avLst/>
          </a:prstGeom>
          <a:noFill/>
          <a:ln w="9525">
            <a:noFill/>
            <a:miter lim="800000"/>
            <a:headEnd/>
            <a:tailEnd/>
          </a:ln>
        </p:spPr>
        <p:txBody>
          <a:bodyPr>
            <a:spAutoFit/>
          </a:bodyPr>
          <a:lstStyle/>
          <a:p>
            <a:pPr algn="ctr">
              <a:spcBef>
                <a:spcPct val="50000"/>
              </a:spcBef>
            </a:pPr>
            <a:endParaRPr lang="en-US" sz="1200"/>
          </a:p>
        </p:txBody>
      </p:sp>
      <p:cxnSp>
        <p:nvCxnSpPr>
          <p:cNvPr id="6" name="Straight Connector 5"/>
          <p:cNvCxnSpPr/>
          <p:nvPr/>
        </p:nvCxnSpPr>
        <p:spPr bwMode="auto">
          <a:xfrm rot="10800000">
            <a:off x="1905000" y="2819400"/>
            <a:ext cx="1760538" cy="1588"/>
          </a:xfrm>
          <a:prstGeom prst="line">
            <a:avLst/>
          </a:prstGeom>
          <a:solidFill>
            <a:schemeClr val="accent1"/>
          </a:solidFill>
          <a:ln w="38100" cap="flat" cmpd="sng" algn="ctr">
            <a:solidFill>
              <a:schemeClr val="accent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7" name="Straight Connector 6"/>
          <p:cNvCxnSpPr/>
          <p:nvPr/>
        </p:nvCxnSpPr>
        <p:spPr bwMode="auto">
          <a:xfrm flipV="1">
            <a:off x="5265738" y="2057400"/>
            <a:ext cx="982662" cy="762000"/>
          </a:xfrm>
          <a:prstGeom prst="line">
            <a:avLst/>
          </a:prstGeom>
          <a:solidFill>
            <a:schemeClr val="accent1"/>
          </a:solidFill>
          <a:ln w="38100" cap="flat" cmpd="sng" algn="ctr">
            <a:solidFill>
              <a:schemeClr val="accent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pic>
        <p:nvPicPr>
          <p:cNvPr id="12294" name="Picture 104" descr="general-server2"/>
          <p:cNvPicPr>
            <a:picLocks noChangeAspect="1" noChangeArrowheads="1"/>
          </p:cNvPicPr>
          <p:nvPr/>
        </p:nvPicPr>
        <p:blipFill>
          <a:blip r:embed="rId3" cstate="print"/>
          <a:srcRect l="27635" t="7086" r="29761" b="8504"/>
          <a:stretch>
            <a:fillRect/>
          </a:stretch>
        </p:blipFill>
        <p:spPr bwMode="auto">
          <a:xfrm>
            <a:off x="6324600" y="2514600"/>
            <a:ext cx="303213" cy="641350"/>
          </a:xfrm>
          <a:prstGeom prst="rect">
            <a:avLst/>
          </a:prstGeom>
          <a:noFill/>
          <a:ln w="9525">
            <a:noFill/>
            <a:miter lim="800000"/>
            <a:headEnd/>
            <a:tailEnd/>
          </a:ln>
        </p:spPr>
      </p:pic>
      <p:pic>
        <p:nvPicPr>
          <p:cNvPr id="12295" name="Picture 104" descr="general-server2"/>
          <p:cNvPicPr>
            <a:picLocks noChangeAspect="1" noChangeArrowheads="1"/>
          </p:cNvPicPr>
          <p:nvPr/>
        </p:nvPicPr>
        <p:blipFill>
          <a:blip r:embed="rId3" cstate="print"/>
          <a:srcRect l="27635" t="7086" r="29761" b="8504"/>
          <a:stretch>
            <a:fillRect/>
          </a:stretch>
        </p:blipFill>
        <p:spPr bwMode="auto">
          <a:xfrm>
            <a:off x="6324600" y="3276600"/>
            <a:ext cx="303213" cy="641350"/>
          </a:xfrm>
          <a:prstGeom prst="rect">
            <a:avLst/>
          </a:prstGeom>
          <a:noFill/>
          <a:ln w="9525">
            <a:noFill/>
            <a:miter lim="800000"/>
            <a:headEnd/>
            <a:tailEnd/>
          </a:ln>
        </p:spPr>
      </p:pic>
      <p:pic>
        <p:nvPicPr>
          <p:cNvPr id="12296" name="Picture 104" descr="general-server2"/>
          <p:cNvPicPr>
            <a:picLocks noChangeAspect="1" noChangeArrowheads="1"/>
          </p:cNvPicPr>
          <p:nvPr/>
        </p:nvPicPr>
        <p:blipFill>
          <a:blip r:embed="rId3" cstate="print"/>
          <a:srcRect l="27635" t="7086" r="29761" b="8504"/>
          <a:stretch>
            <a:fillRect/>
          </a:stretch>
        </p:blipFill>
        <p:spPr bwMode="auto">
          <a:xfrm>
            <a:off x="6324600" y="1676400"/>
            <a:ext cx="303213" cy="641350"/>
          </a:xfrm>
          <a:prstGeom prst="rect">
            <a:avLst/>
          </a:prstGeom>
          <a:noFill/>
          <a:ln w="9525">
            <a:noFill/>
            <a:miter lim="800000"/>
            <a:headEnd/>
            <a:tailEnd/>
          </a:ln>
        </p:spPr>
      </p:pic>
      <p:sp>
        <p:nvSpPr>
          <p:cNvPr id="11" name="Oval 10"/>
          <p:cNvSpPr/>
          <p:nvPr/>
        </p:nvSpPr>
        <p:spPr>
          <a:xfrm>
            <a:off x="5867400" y="2438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12" name="Oval 11"/>
          <p:cNvSpPr/>
          <p:nvPr/>
        </p:nvSpPr>
        <p:spPr>
          <a:xfrm>
            <a:off x="5562600" y="2895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13" name="Oval 12"/>
          <p:cNvSpPr/>
          <p:nvPr/>
        </p:nvSpPr>
        <p:spPr>
          <a:xfrm>
            <a:off x="2514600" y="22860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15" name="Oval 14"/>
          <p:cNvSpPr/>
          <p:nvPr/>
        </p:nvSpPr>
        <p:spPr>
          <a:xfrm>
            <a:off x="914400" y="4267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16" name="Oval 15"/>
          <p:cNvSpPr/>
          <p:nvPr/>
        </p:nvSpPr>
        <p:spPr>
          <a:xfrm>
            <a:off x="914400" y="4876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17" name="Oval 16"/>
          <p:cNvSpPr/>
          <p:nvPr/>
        </p:nvSpPr>
        <p:spPr>
          <a:xfrm>
            <a:off x="914400" y="5562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12303" name="TextBox 58"/>
          <p:cNvSpPr txBox="1">
            <a:spLocks noChangeArrowheads="1"/>
          </p:cNvSpPr>
          <p:nvPr/>
        </p:nvSpPr>
        <p:spPr bwMode="auto">
          <a:xfrm>
            <a:off x="1447800" y="4264223"/>
            <a:ext cx="3993401" cy="307777"/>
          </a:xfrm>
          <a:prstGeom prst="rect">
            <a:avLst/>
          </a:prstGeom>
          <a:noFill/>
          <a:ln w="9525">
            <a:noFill/>
            <a:miter lim="800000"/>
            <a:headEnd/>
            <a:tailEnd/>
          </a:ln>
        </p:spPr>
        <p:txBody>
          <a:bodyPr wrap="none">
            <a:spAutoFit/>
          </a:bodyPr>
          <a:lstStyle/>
          <a:p>
            <a:pPr>
              <a:buSzPct val="80000"/>
            </a:pPr>
            <a:r>
              <a:rPr lang="en-US" sz="1400" dirty="0">
                <a:latin typeface="Calibri" pitchFamily="34" charset="0"/>
              </a:rPr>
              <a:t>Creates a hash for each cookie returned from server</a:t>
            </a:r>
          </a:p>
        </p:txBody>
      </p:sp>
      <p:sp>
        <p:nvSpPr>
          <p:cNvPr id="12304" name="TextBox 59"/>
          <p:cNvSpPr txBox="1">
            <a:spLocks noChangeArrowheads="1"/>
          </p:cNvSpPr>
          <p:nvPr/>
        </p:nvSpPr>
        <p:spPr bwMode="auto">
          <a:xfrm>
            <a:off x="1429053" y="4904601"/>
            <a:ext cx="5352747" cy="307777"/>
          </a:xfrm>
          <a:prstGeom prst="rect">
            <a:avLst/>
          </a:prstGeom>
          <a:noFill/>
          <a:ln w="9525">
            <a:noFill/>
            <a:miter lim="800000"/>
            <a:headEnd/>
            <a:tailEnd/>
          </a:ln>
        </p:spPr>
        <p:txBody>
          <a:bodyPr wrap="none">
            <a:spAutoFit/>
          </a:bodyPr>
          <a:lstStyle/>
          <a:p>
            <a:pPr>
              <a:buSzPct val="80000"/>
            </a:pPr>
            <a:r>
              <a:rPr lang="en-US" sz="1400" dirty="0">
                <a:latin typeface="Calibri" pitchFamily="34" charset="0"/>
              </a:rPr>
              <a:t>Creates new cookie and stores each hash and then encrypts the cookie</a:t>
            </a:r>
          </a:p>
        </p:txBody>
      </p:sp>
      <p:sp>
        <p:nvSpPr>
          <p:cNvPr id="12305" name="TextBox 60"/>
          <p:cNvSpPr txBox="1">
            <a:spLocks noChangeArrowheads="1"/>
          </p:cNvSpPr>
          <p:nvPr/>
        </p:nvSpPr>
        <p:spPr bwMode="auto">
          <a:xfrm>
            <a:off x="1371600" y="5514201"/>
            <a:ext cx="7866256" cy="307777"/>
          </a:xfrm>
          <a:prstGeom prst="rect">
            <a:avLst/>
          </a:prstGeom>
          <a:noFill/>
          <a:ln w="9525">
            <a:noFill/>
            <a:miter lim="800000"/>
            <a:headEnd/>
            <a:tailEnd/>
          </a:ln>
        </p:spPr>
        <p:txBody>
          <a:bodyPr wrap="none">
            <a:spAutoFit/>
          </a:bodyPr>
          <a:lstStyle/>
          <a:p>
            <a:pPr>
              <a:buSzPct val="80000"/>
            </a:pPr>
            <a:r>
              <a:rPr lang="en-US" sz="1400" dirty="0">
                <a:latin typeface="Calibri" pitchFamily="34" charset="0"/>
              </a:rPr>
              <a:t>Upon request, decrypts cookie containing hashes and compares to new hash generated from each cookie</a:t>
            </a:r>
          </a:p>
        </p:txBody>
      </p:sp>
      <p:pic>
        <p:nvPicPr>
          <p:cNvPr id="12306" name="Picture 35" descr="new_platforms"/>
          <p:cNvPicPr>
            <a:picLocks noChangeAspect="1" noChangeArrowheads="1"/>
          </p:cNvPicPr>
          <p:nvPr/>
        </p:nvPicPr>
        <p:blipFill>
          <a:blip r:embed="rId4" cstate="print"/>
          <a:srcRect/>
          <a:stretch>
            <a:fillRect/>
          </a:stretch>
        </p:blipFill>
        <p:spPr bwMode="auto">
          <a:xfrm>
            <a:off x="3276600" y="2590800"/>
            <a:ext cx="2209800" cy="541338"/>
          </a:xfrm>
          <a:prstGeom prst="rect">
            <a:avLst/>
          </a:prstGeom>
          <a:noFill/>
          <a:ln w="9525">
            <a:noFill/>
            <a:miter lim="800000"/>
            <a:headEnd/>
            <a:tailEnd/>
          </a:ln>
        </p:spPr>
      </p:pic>
      <p:pic>
        <p:nvPicPr>
          <p:cNvPr id="12307" name="Picture 78" descr="computer"/>
          <p:cNvPicPr>
            <a:picLocks noChangeAspect="1" noChangeArrowheads="1"/>
          </p:cNvPicPr>
          <p:nvPr/>
        </p:nvPicPr>
        <p:blipFill>
          <a:blip r:embed="rId5" cstate="print"/>
          <a:srcRect/>
          <a:stretch>
            <a:fillRect/>
          </a:stretch>
        </p:blipFill>
        <p:spPr bwMode="auto">
          <a:xfrm>
            <a:off x="914400" y="2438400"/>
            <a:ext cx="914400" cy="723900"/>
          </a:xfrm>
          <a:prstGeom prst="rect">
            <a:avLst/>
          </a:prstGeom>
          <a:noFill/>
          <a:ln w="9525">
            <a:noFill/>
            <a:miter lim="800000"/>
            <a:headEnd/>
            <a:tailEnd/>
          </a:ln>
        </p:spPr>
      </p:pic>
    </p:spTree>
    <p:extLst>
      <p:ext uri="{BB962C8B-B14F-4D97-AF65-F5344CB8AC3E}">
        <p14:creationId xmlns:p14="http://schemas.microsoft.com/office/powerpoint/2010/main" val="20189422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3960" y="2455783"/>
            <a:ext cx="6949440" cy="1354217"/>
          </a:xfrm>
        </p:spPr>
        <p:txBody>
          <a:bodyPr/>
          <a:lstStyle/>
          <a:p>
            <a:r>
              <a:rPr lang="en-US" dirty="0" smtClean="0"/>
              <a:t>F5: </a:t>
            </a:r>
            <a:br>
              <a:rPr lang="en-US" dirty="0" smtClean="0"/>
            </a:br>
            <a:r>
              <a:rPr lang="en-US" dirty="0"/>
              <a:t>	</a:t>
            </a:r>
            <a:r>
              <a:rPr lang="en-US" dirty="0" smtClean="0"/>
              <a:t>	</a:t>
            </a:r>
            <a:endParaRPr lang="en-US" dirty="0">
              <a:solidFill>
                <a:schemeClr val="accent5"/>
              </a:solidFill>
            </a:endParaRPr>
          </a:p>
        </p:txBody>
      </p:sp>
      <p:sp>
        <p:nvSpPr>
          <p:cNvPr id="5" name="TextBox 4"/>
          <p:cNvSpPr txBox="1"/>
          <p:nvPr/>
        </p:nvSpPr>
        <p:spPr>
          <a:xfrm>
            <a:off x="1981200" y="3653135"/>
            <a:ext cx="7010400" cy="461665"/>
          </a:xfrm>
          <a:prstGeom prst="rect">
            <a:avLst/>
          </a:prstGeom>
          <a:noFill/>
        </p:spPr>
        <p:txBody>
          <a:bodyPr wrap="square" rtlCol="0">
            <a:spAutoFit/>
          </a:bodyPr>
          <a:lstStyle/>
          <a:p>
            <a:r>
              <a:rPr lang="en-US" sz="2400" dirty="0" smtClean="0">
                <a:solidFill>
                  <a:schemeClr val="accent5"/>
                </a:solidFill>
              </a:rPr>
              <a:t>What’s an F5?</a:t>
            </a:r>
            <a:endParaRPr lang="en-US" sz="2400" dirty="0"/>
          </a:p>
        </p:txBody>
      </p:sp>
    </p:spTree>
    <p:extLst>
      <p:ext uri="{BB962C8B-B14F-4D97-AF65-F5344CB8AC3E}">
        <p14:creationId xmlns:p14="http://schemas.microsoft.com/office/powerpoint/2010/main" val="10891946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
          <p:cNvSpPr>
            <a:spLocks noGrp="1" noChangeArrowheads="1"/>
          </p:cNvSpPr>
          <p:nvPr>
            <p:ph type="title"/>
          </p:nvPr>
        </p:nvSpPr>
        <p:spPr>
          <a:xfrm>
            <a:off x="304800" y="990600"/>
            <a:ext cx="8763000" cy="838200"/>
          </a:xfrm>
        </p:spPr>
        <p:txBody>
          <a:bodyPr/>
          <a:lstStyle/>
          <a:p>
            <a:pPr eaLnBrk="1" hangingPunct="1"/>
            <a:r>
              <a:rPr lang="en-US" dirty="0" smtClean="0"/>
              <a:t>Cookie Tampering Prevention</a:t>
            </a:r>
          </a:p>
        </p:txBody>
      </p:sp>
      <p:sp>
        <p:nvSpPr>
          <p:cNvPr id="29" name="Text Box 11"/>
          <p:cNvSpPr txBox="1">
            <a:spLocks noChangeArrowheads="1"/>
          </p:cNvSpPr>
          <p:nvPr/>
        </p:nvSpPr>
        <p:spPr bwMode="auto">
          <a:xfrm>
            <a:off x="609600" y="1612642"/>
            <a:ext cx="7696200" cy="5016758"/>
          </a:xfrm>
          <a:prstGeom prst="rect">
            <a:avLst/>
          </a:prstGeom>
          <a:noFill/>
          <a:ln w="9525">
            <a:noFill/>
            <a:miter lim="800000"/>
            <a:headEnd/>
            <a:tailEnd/>
          </a:ln>
        </p:spPr>
        <p:txBody>
          <a:bodyPr wrap="square">
            <a:spAutoFit/>
          </a:bodyPr>
          <a:lstStyle/>
          <a:p>
            <a:pPr>
              <a:spcBef>
                <a:spcPct val="50000"/>
              </a:spcBef>
            </a:pPr>
            <a:r>
              <a:rPr lang="en-US" sz="1000" dirty="0">
                <a:latin typeface="Arial"/>
                <a:cs typeface="Arial"/>
              </a:rPr>
              <a:t>when HTTP_RESPONSE {</a:t>
            </a:r>
          </a:p>
          <a:p>
            <a:pPr>
              <a:spcBef>
                <a:spcPct val="50000"/>
              </a:spcBef>
            </a:pPr>
            <a:r>
              <a:rPr lang="en-US" sz="1000" dirty="0">
                <a:latin typeface="Arial"/>
                <a:cs typeface="Arial"/>
              </a:rPr>
              <a:t>   </a:t>
            </a:r>
            <a:r>
              <a:rPr lang="en-US" sz="1000" dirty="0" err="1">
                <a:latin typeface="Arial"/>
                <a:cs typeface="Arial"/>
              </a:rPr>
              <a:t>foreach</a:t>
            </a:r>
            <a:r>
              <a:rPr lang="en-US" sz="1000" dirty="0">
                <a:latin typeface="Arial"/>
                <a:cs typeface="Arial"/>
              </a:rPr>
              <a:t> </a:t>
            </a:r>
            <a:r>
              <a:rPr lang="en-US" sz="1000" dirty="0" err="1">
                <a:latin typeface="Arial"/>
                <a:cs typeface="Arial"/>
              </a:rPr>
              <a:t>c_name</a:t>
            </a:r>
            <a:r>
              <a:rPr lang="en-US" sz="1000" dirty="0">
                <a:latin typeface="Arial"/>
                <a:cs typeface="Arial"/>
              </a:rPr>
              <a:t> [HTTP::cookie names] {</a:t>
            </a:r>
          </a:p>
          <a:p>
            <a:pPr>
              <a:spcBef>
                <a:spcPct val="50000"/>
              </a:spcBef>
            </a:pPr>
            <a:r>
              <a:rPr lang="en-US" sz="1000" dirty="0">
                <a:latin typeface="Arial"/>
                <a:cs typeface="Arial"/>
              </a:rPr>
              <a:t>      binary scan [md5 [HTTP::cookie $</a:t>
            </a:r>
            <a:r>
              <a:rPr lang="en-US" sz="1000" dirty="0" err="1">
                <a:latin typeface="Arial"/>
                <a:cs typeface="Arial"/>
              </a:rPr>
              <a:t>c_name</a:t>
            </a:r>
            <a:r>
              <a:rPr lang="en-US" sz="1000" dirty="0">
                <a:latin typeface="Arial"/>
                <a:cs typeface="Arial"/>
              </a:rPr>
              <a:t>]] H* </a:t>
            </a:r>
            <a:r>
              <a:rPr lang="en-US" sz="1000" dirty="0" err="1">
                <a:latin typeface="Arial"/>
                <a:cs typeface="Arial"/>
              </a:rPr>
              <a:t>hexhash</a:t>
            </a:r>
            <a:endParaRPr lang="en-US" sz="1000" dirty="0">
              <a:latin typeface="Arial"/>
              <a:cs typeface="Arial"/>
            </a:endParaRPr>
          </a:p>
          <a:p>
            <a:pPr>
              <a:spcBef>
                <a:spcPct val="50000"/>
              </a:spcBef>
            </a:pPr>
            <a:r>
              <a:rPr lang="en-US" sz="1000" dirty="0">
                <a:latin typeface="Arial"/>
                <a:cs typeface="Arial"/>
              </a:rPr>
              <a:t>      append </a:t>
            </a:r>
            <a:r>
              <a:rPr lang="en-US" sz="1000" dirty="0" err="1">
                <a:latin typeface="Arial"/>
                <a:cs typeface="Arial"/>
              </a:rPr>
              <a:t>cookie_hash</a:t>
            </a:r>
            <a:r>
              <a:rPr lang="en-US" sz="1000" dirty="0">
                <a:latin typeface="Arial"/>
                <a:cs typeface="Arial"/>
              </a:rPr>
              <a:t> $</a:t>
            </a:r>
            <a:r>
              <a:rPr lang="en-US" sz="1000" dirty="0" err="1">
                <a:latin typeface="Arial"/>
                <a:cs typeface="Arial"/>
              </a:rPr>
              <a:t>c_name</a:t>
            </a:r>
            <a:r>
              <a:rPr lang="en-US" sz="1000" dirty="0">
                <a:latin typeface="Arial"/>
                <a:cs typeface="Arial"/>
              </a:rPr>
              <a:t> " " $</a:t>
            </a:r>
            <a:r>
              <a:rPr lang="en-US" sz="1000" dirty="0" err="1">
                <a:latin typeface="Arial"/>
                <a:cs typeface="Arial"/>
              </a:rPr>
              <a:t>hexhash</a:t>
            </a:r>
            <a:r>
              <a:rPr lang="en-US" sz="1000" dirty="0">
                <a:latin typeface="Arial"/>
                <a:cs typeface="Arial"/>
              </a:rPr>
              <a:t> " "</a:t>
            </a:r>
          </a:p>
          <a:p>
            <a:pPr>
              <a:spcBef>
                <a:spcPct val="50000"/>
              </a:spcBef>
            </a:pPr>
            <a:r>
              <a:rPr lang="en-US" sz="1000" dirty="0">
                <a:latin typeface="Arial"/>
                <a:cs typeface="Arial"/>
              </a:rPr>
              <a:t>   }</a:t>
            </a:r>
          </a:p>
          <a:p>
            <a:pPr>
              <a:spcBef>
                <a:spcPct val="50000"/>
              </a:spcBef>
            </a:pPr>
            <a:r>
              <a:rPr lang="en-US" sz="1000" dirty="0">
                <a:latin typeface="Arial"/>
                <a:cs typeface="Arial"/>
              </a:rPr>
              <a:t>   HTTP::cookie insert name $static::</a:t>
            </a:r>
            <a:r>
              <a:rPr lang="en-US" sz="1000" dirty="0" err="1">
                <a:latin typeface="Arial"/>
                <a:cs typeface="Arial"/>
              </a:rPr>
              <a:t>h_cookie</a:t>
            </a:r>
            <a:r>
              <a:rPr lang="en-US" sz="1000" dirty="0">
                <a:latin typeface="Arial"/>
                <a:cs typeface="Arial"/>
              </a:rPr>
              <a:t> value $</a:t>
            </a:r>
            <a:r>
              <a:rPr lang="en-US" sz="1000" dirty="0" err="1">
                <a:latin typeface="Arial"/>
                <a:cs typeface="Arial"/>
              </a:rPr>
              <a:t>cookie_hash</a:t>
            </a:r>
            <a:endParaRPr lang="en-US" sz="1000" dirty="0">
              <a:latin typeface="Arial"/>
              <a:cs typeface="Arial"/>
            </a:endParaRPr>
          </a:p>
          <a:p>
            <a:pPr>
              <a:spcBef>
                <a:spcPct val="50000"/>
              </a:spcBef>
            </a:pPr>
            <a:r>
              <a:rPr lang="en-US" sz="1000" dirty="0">
                <a:latin typeface="Arial"/>
                <a:cs typeface="Arial"/>
              </a:rPr>
              <a:t>   HTTP::cookie encrypt $static::</a:t>
            </a:r>
            <a:r>
              <a:rPr lang="en-US" sz="1000" dirty="0" err="1">
                <a:latin typeface="Arial"/>
                <a:cs typeface="Arial"/>
              </a:rPr>
              <a:t>h_cookie</a:t>
            </a:r>
            <a:r>
              <a:rPr lang="en-US" sz="1000" dirty="0">
                <a:latin typeface="Arial"/>
                <a:cs typeface="Arial"/>
              </a:rPr>
              <a:t> $static::key</a:t>
            </a:r>
          </a:p>
          <a:p>
            <a:pPr>
              <a:spcBef>
                <a:spcPct val="50000"/>
              </a:spcBef>
            </a:pPr>
            <a:r>
              <a:rPr lang="en-US" sz="1000" dirty="0">
                <a:latin typeface="Arial"/>
                <a:cs typeface="Arial"/>
              </a:rPr>
              <a:t>}</a:t>
            </a:r>
          </a:p>
          <a:p>
            <a:pPr>
              <a:spcBef>
                <a:spcPct val="50000"/>
              </a:spcBef>
            </a:pPr>
            <a:r>
              <a:rPr lang="en-US" sz="1000" dirty="0">
                <a:latin typeface="Arial"/>
                <a:cs typeface="Arial"/>
              </a:rPr>
              <a:t>when HTTP_REQUEST {</a:t>
            </a:r>
          </a:p>
          <a:p>
            <a:pPr>
              <a:spcBef>
                <a:spcPct val="50000"/>
              </a:spcBef>
            </a:pPr>
            <a:r>
              <a:rPr lang="en-US" sz="1000" dirty="0">
                <a:latin typeface="Arial"/>
                <a:cs typeface="Arial"/>
              </a:rPr>
              <a:t> if { [HTTP::cookie exists $static::</a:t>
            </a:r>
            <a:r>
              <a:rPr lang="en-US" sz="1000" dirty="0" err="1">
                <a:latin typeface="Arial"/>
                <a:cs typeface="Arial"/>
              </a:rPr>
              <a:t>h_cookie</a:t>
            </a:r>
            <a:r>
              <a:rPr lang="en-US" sz="1000" dirty="0">
                <a:latin typeface="Arial"/>
                <a:cs typeface="Arial"/>
              </a:rPr>
              <a:t>] }{</a:t>
            </a:r>
          </a:p>
          <a:p>
            <a:pPr>
              <a:spcBef>
                <a:spcPct val="50000"/>
              </a:spcBef>
            </a:pPr>
            <a:r>
              <a:rPr lang="en-US" sz="1000" dirty="0">
                <a:latin typeface="Arial"/>
                <a:cs typeface="Arial"/>
              </a:rPr>
              <a:t>      set </a:t>
            </a:r>
            <a:r>
              <a:rPr lang="en-US" sz="1000" dirty="0" err="1">
                <a:latin typeface="Arial"/>
                <a:cs typeface="Arial"/>
              </a:rPr>
              <a:t>d_cookie</a:t>
            </a:r>
            <a:r>
              <a:rPr lang="en-US" sz="1000" dirty="0">
                <a:latin typeface="Arial"/>
                <a:cs typeface="Arial"/>
              </a:rPr>
              <a:t> [HTTP::cookie decrypt $static::</a:t>
            </a:r>
            <a:r>
              <a:rPr lang="en-US" sz="1000" dirty="0" err="1">
                <a:latin typeface="Arial"/>
                <a:cs typeface="Arial"/>
              </a:rPr>
              <a:t>h_cookie</a:t>
            </a:r>
            <a:r>
              <a:rPr lang="en-US" sz="1000" dirty="0">
                <a:latin typeface="Arial"/>
                <a:cs typeface="Arial"/>
              </a:rPr>
              <a:t> $static::key]</a:t>
            </a:r>
          </a:p>
          <a:p>
            <a:pPr>
              <a:spcBef>
                <a:spcPct val="50000"/>
              </a:spcBef>
            </a:pPr>
            <a:r>
              <a:rPr lang="en-US" sz="1000" dirty="0">
                <a:latin typeface="Arial"/>
                <a:cs typeface="Arial"/>
              </a:rPr>
              <a:t>      if { !($</a:t>
            </a:r>
            <a:r>
              <a:rPr lang="en-US" sz="1000" dirty="0" err="1">
                <a:latin typeface="Arial"/>
                <a:cs typeface="Arial"/>
              </a:rPr>
              <a:t>d_cookie</a:t>
            </a:r>
            <a:r>
              <a:rPr lang="en-US" sz="1000" dirty="0">
                <a:latin typeface="Arial"/>
                <a:cs typeface="Arial"/>
              </a:rPr>
              <a:t> equals "") }{</a:t>
            </a:r>
          </a:p>
          <a:p>
            <a:pPr>
              <a:spcBef>
                <a:spcPct val="50000"/>
              </a:spcBef>
            </a:pPr>
            <a:r>
              <a:rPr lang="en-US" sz="1000" dirty="0">
                <a:latin typeface="Arial"/>
                <a:cs typeface="Arial"/>
              </a:rPr>
              <a:t>         </a:t>
            </a:r>
            <a:r>
              <a:rPr lang="en-US" sz="1000" dirty="0" err="1">
                <a:latin typeface="Arial"/>
                <a:cs typeface="Arial"/>
              </a:rPr>
              <a:t>foreach</a:t>
            </a:r>
            <a:r>
              <a:rPr lang="en-US" sz="1000" dirty="0">
                <a:latin typeface="Arial"/>
                <a:cs typeface="Arial"/>
              </a:rPr>
              <a:t> {</a:t>
            </a:r>
            <a:r>
              <a:rPr lang="en-US" sz="1000" dirty="0" err="1">
                <a:latin typeface="Arial"/>
                <a:cs typeface="Arial"/>
              </a:rPr>
              <a:t>c_name</a:t>
            </a:r>
            <a:r>
              <a:rPr lang="en-US" sz="1000" dirty="0">
                <a:latin typeface="Arial"/>
                <a:cs typeface="Arial"/>
              </a:rPr>
              <a:t> </a:t>
            </a:r>
            <a:r>
              <a:rPr lang="en-US" sz="1000" dirty="0" err="1">
                <a:latin typeface="Arial"/>
                <a:cs typeface="Arial"/>
              </a:rPr>
              <a:t>c_value</a:t>
            </a:r>
            <a:r>
              <a:rPr lang="en-US" sz="1000" dirty="0">
                <a:latin typeface="Arial"/>
                <a:cs typeface="Arial"/>
              </a:rPr>
              <a:t>} $</a:t>
            </a:r>
            <a:r>
              <a:rPr lang="en-US" sz="1000" dirty="0" err="1">
                <a:latin typeface="Arial"/>
                <a:cs typeface="Arial"/>
              </a:rPr>
              <a:t>d_cookie</a:t>
            </a:r>
            <a:r>
              <a:rPr lang="en-US" sz="1000" dirty="0">
                <a:latin typeface="Arial"/>
                <a:cs typeface="Arial"/>
              </a:rPr>
              <a:t> {</a:t>
            </a:r>
          </a:p>
          <a:p>
            <a:pPr>
              <a:spcBef>
                <a:spcPct val="50000"/>
              </a:spcBef>
            </a:pPr>
            <a:r>
              <a:rPr lang="en-US" sz="1000" dirty="0">
                <a:latin typeface="Arial"/>
                <a:cs typeface="Arial"/>
              </a:rPr>
              <a:t>            binary scan [md5 [HTTP::cookie $</a:t>
            </a:r>
            <a:r>
              <a:rPr lang="en-US" sz="1000" dirty="0" err="1">
                <a:latin typeface="Arial"/>
                <a:cs typeface="Arial"/>
              </a:rPr>
              <a:t>c_name</a:t>
            </a:r>
            <a:r>
              <a:rPr lang="en-US" sz="1000" dirty="0">
                <a:latin typeface="Arial"/>
                <a:cs typeface="Arial"/>
              </a:rPr>
              <a:t>]] H* </a:t>
            </a:r>
            <a:r>
              <a:rPr lang="en-US" sz="1000" dirty="0" err="1">
                <a:latin typeface="Arial"/>
                <a:cs typeface="Arial"/>
              </a:rPr>
              <a:t>hexhash</a:t>
            </a:r>
            <a:endParaRPr lang="en-US" sz="1000" dirty="0">
              <a:latin typeface="Arial"/>
              <a:cs typeface="Arial"/>
            </a:endParaRPr>
          </a:p>
          <a:p>
            <a:pPr>
              <a:spcBef>
                <a:spcPct val="50000"/>
              </a:spcBef>
            </a:pPr>
            <a:r>
              <a:rPr lang="en-US" sz="1000" dirty="0">
                <a:latin typeface="Arial"/>
                <a:cs typeface="Arial"/>
              </a:rPr>
              <a:t>            if { !($</a:t>
            </a:r>
            <a:r>
              <a:rPr lang="en-US" sz="1000" dirty="0" err="1">
                <a:latin typeface="Arial"/>
                <a:cs typeface="Arial"/>
              </a:rPr>
              <a:t>c_value</a:t>
            </a:r>
            <a:r>
              <a:rPr lang="en-US" sz="1000" dirty="0">
                <a:latin typeface="Arial"/>
                <a:cs typeface="Arial"/>
              </a:rPr>
              <a:t> equals $</a:t>
            </a:r>
            <a:r>
              <a:rPr lang="en-US" sz="1000" dirty="0" err="1">
                <a:latin typeface="Arial"/>
                <a:cs typeface="Arial"/>
              </a:rPr>
              <a:t>hexhash</a:t>
            </a:r>
            <a:r>
              <a:rPr lang="en-US" sz="1000" dirty="0">
                <a:latin typeface="Arial"/>
                <a:cs typeface="Arial"/>
              </a:rPr>
              <a:t>)}{</a:t>
            </a:r>
          </a:p>
          <a:p>
            <a:pPr>
              <a:spcBef>
                <a:spcPct val="50000"/>
              </a:spcBef>
            </a:pPr>
            <a:r>
              <a:rPr lang="en-US" sz="1000" dirty="0">
                <a:latin typeface="Arial"/>
                <a:cs typeface="Arial"/>
              </a:rPr>
              <a:t>               HTTP::respond 200 content "&lt;HTML&gt;&lt;BODY&gt;Cookie tampering detected, offending cookie $</a:t>
            </a:r>
            <a:r>
              <a:rPr lang="en-US" sz="1000" dirty="0" err="1">
                <a:latin typeface="Arial"/>
                <a:cs typeface="Arial"/>
              </a:rPr>
              <a:t>c_name</a:t>
            </a:r>
            <a:r>
              <a:rPr lang="en-US" sz="1000" dirty="0">
                <a:latin typeface="Arial"/>
                <a:cs typeface="Arial"/>
              </a:rPr>
              <a:t> did not match original content. Please contact an administrator.&lt;/BODY&gt;&lt;/HTML&gt;"</a:t>
            </a:r>
          </a:p>
          <a:p>
            <a:pPr>
              <a:spcBef>
                <a:spcPct val="50000"/>
              </a:spcBef>
            </a:pPr>
            <a:r>
              <a:rPr lang="en-US" sz="1000" dirty="0">
                <a:latin typeface="Arial"/>
                <a:cs typeface="Arial"/>
              </a:rPr>
              <a:t>               TCP::close</a:t>
            </a:r>
          </a:p>
          <a:p>
            <a:pPr>
              <a:spcBef>
                <a:spcPct val="50000"/>
              </a:spcBef>
            </a:pPr>
            <a:r>
              <a:rPr lang="en-US" sz="1000" dirty="0">
                <a:latin typeface="Arial"/>
                <a:cs typeface="Arial"/>
              </a:rPr>
              <a:t>               return</a:t>
            </a:r>
          </a:p>
          <a:p>
            <a:pPr>
              <a:spcBef>
                <a:spcPct val="50000"/>
              </a:spcBef>
            </a:pPr>
            <a:r>
              <a:rPr lang="en-US" sz="1000" dirty="0">
                <a:latin typeface="Arial"/>
                <a:cs typeface="Arial"/>
              </a:rPr>
              <a:t>            }</a:t>
            </a:r>
          </a:p>
          <a:p>
            <a:pPr>
              <a:spcBef>
                <a:spcPct val="50000"/>
              </a:spcBef>
            </a:pPr>
            <a:r>
              <a:rPr lang="en-US" sz="1000" dirty="0">
                <a:latin typeface="Arial"/>
                <a:cs typeface="Arial"/>
              </a:rPr>
              <a:t>         }</a:t>
            </a:r>
          </a:p>
          <a:p>
            <a:pPr>
              <a:spcBef>
                <a:spcPct val="50000"/>
              </a:spcBef>
            </a:pPr>
            <a:r>
              <a:rPr lang="en-US" sz="1000" dirty="0">
                <a:latin typeface="Arial"/>
                <a:cs typeface="Arial"/>
              </a:rPr>
              <a:t>      }</a:t>
            </a:r>
          </a:p>
        </p:txBody>
      </p:sp>
    </p:spTree>
    <p:extLst>
      <p:ext uri="{BB962C8B-B14F-4D97-AF65-F5344CB8AC3E}">
        <p14:creationId xmlns:p14="http://schemas.microsoft.com/office/powerpoint/2010/main" val="21409541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ight Arrow 23"/>
          <p:cNvSpPr/>
          <p:nvPr/>
        </p:nvSpPr>
        <p:spPr>
          <a:xfrm>
            <a:off x="1493061" y="2190320"/>
            <a:ext cx="1349829" cy="1959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 Arrow 22"/>
          <p:cNvSpPr/>
          <p:nvPr/>
        </p:nvSpPr>
        <p:spPr>
          <a:xfrm>
            <a:off x="5564964" y="2260481"/>
            <a:ext cx="996257" cy="2348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410" name="Text Box 115"/>
          <p:cNvSpPr txBox="1">
            <a:spLocks noChangeArrowheads="1"/>
          </p:cNvSpPr>
          <p:nvPr/>
        </p:nvSpPr>
        <p:spPr bwMode="auto">
          <a:xfrm>
            <a:off x="4884738" y="2166938"/>
            <a:ext cx="1600200" cy="347662"/>
          </a:xfrm>
          <a:prstGeom prst="rect">
            <a:avLst/>
          </a:prstGeom>
          <a:noFill/>
          <a:ln w="9525">
            <a:noFill/>
            <a:miter lim="800000"/>
            <a:headEnd/>
            <a:tailEnd/>
          </a:ln>
        </p:spPr>
        <p:txBody>
          <a:bodyPr>
            <a:spAutoFit/>
          </a:bodyPr>
          <a:lstStyle/>
          <a:p>
            <a:pPr algn="ctr">
              <a:spcBef>
                <a:spcPct val="50000"/>
              </a:spcBef>
            </a:pPr>
            <a:endParaRPr lang="en-US" sz="1200"/>
          </a:p>
        </p:txBody>
      </p:sp>
      <p:pic>
        <p:nvPicPr>
          <p:cNvPr id="17413" name="Picture 104" descr="general-server2"/>
          <p:cNvPicPr>
            <a:picLocks noChangeAspect="1" noChangeArrowheads="1"/>
          </p:cNvPicPr>
          <p:nvPr/>
        </p:nvPicPr>
        <p:blipFill>
          <a:blip r:embed="rId3" cstate="print"/>
          <a:srcRect l="27635" t="7086" r="29761" b="8504"/>
          <a:stretch>
            <a:fillRect/>
          </a:stretch>
        </p:blipFill>
        <p:spPr bwMode="auto">
          <a:xfrm>
            <a:off x="6324600" y="2057400"/>
            <a:ext cx="303213" cy="641350"/>
          </a:xfrm>
          <a:prstGeom prst="rect">
            <a:avLst/>
          </a:prstGeom>
          <a:noFill/>
          <a:ln w="9525">
            <a:noFill/>
            <a:miter lim="800000"/>
            <a:headEnd/>
            <a:tailEnd/>
          </a:ln>
        </p:spPr>
      </p:pic>
      <p:pic>
        <p:nvPicPr>
          <p:cNvPr id="17414" name="Picture 104" descr="general-server2"/>
          <p:cNvPicPr>
            <a:picLocks noChangeAspect="1" noChangeArrowheads="1"/>
          </p:cNvPicPr>
          <p:nvPr/>
        </p:nvPicPr>
        <p:blipFill>
          <a:blip r:embed="rId3" cstate="print"/>
          <a:srcRect l="27635" t="7086" r="29761" b="8504"/>
          <a:stretch>
            <a:fillRect/>
          </a:stretch>
        </p:blipFill>
        <p:spPr bwMode="auto">
          <a:xfrm>
            <a:off x="6324600" y="2819400"/>
            <a:ext cx="303213" cy="641350"/>
          </a:xfrm>
          <a:prstGeom prst="rect">
            <a:avLst/>
          </a:prstGeom>
          <a:noFill/>
          <a:ln w="9525">
            <a:noFill/>
            <a:miter lim="800000"/>
            <a:headEnd/>
            <a:tailEnd/>
          </a:ln>
        </p:spPr>
      </p:pic>
      <p:pic>
        <p:nvPicPr>
          <p:cNvPr id="17415" name="Picture 104" descr="general-server2"/>
          <p:cNvPicPr>
            <a:picLocks noChangeAspect="1" noChangeArrowheads="1"/>
          </p:cNvPicPr>
          <p:nvPr/>
        </p:nvPicPr>
        <p:blipFill>
          <a:blip r:embed="rId3" cstate="print"/>
          <a:srcRect l="27635" t="7086" r="29761" b="8504"/>
          <a:stretch>
            <a:fillRect/>
          </a:stretch>
        </p:blipFill>
        <p:spPr bwMode="auto">
          <a:xfrm>
            <a:off x="6324600" y="1219200"/>
            <a:ext cx="303213" cy="641350"/>
          </a:xfrm>
          <a:prstGeom prst="rect">
            <a:avLst/>
          </a:prstGeom>
          <a:noFill/>
          <a:ln w="9525">
            <a:noFill/>
            <a:miter lim="800000"/>
            <a:headEnd/>
            <a:tailEnd/>
          </a:ln>
        </p:spPr>
      </p:pic>
      <p:sp>
        <p:nvSpPr>
          <p:cNvPr id="50" name="Oval 49"/>
          <p:cNvSpPr/>
          <p:nvPr/>
        </p:nvSpPr>
        <p:spPr>
          <a:xfrm>
            <a:off x="3276600" y="1600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1" name="Oval 50"/>
          <p:cNvSpPr/>
          <p:nvPr/>
        </p:nvSpPr>
        <p:spPr>
          <a:xfrm>
            <a:off x="3962400" y="1600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2" name="Oval 51"/>
          <p:cNvSpPr/>
          <p:nvPr/>
        </p:nvSpPr>
        <p:spPr>
          <a:xfrm>
            <a:off x="5638800" y="1676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3" name="Oval 52"/>
          <p:cNvSpPr/>
          <p:nvPr/>
        </p:nvSpPr>
        <p:spPr>
          <a:xfrm>
            <a:off x="3810000" y="2743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54" name="Oval 53"/>
          <p:cNvSpPr/>
          <p:nvPr/>
        </p:nvSpPr>
        <p:spPr>
          <a:xfrm>
            <a:off x="1066800" y="3733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5" name="Oval 54"/>
          <p:cNvSpPr/>
          <p:nvPr/>
        </p:nvSpPr>
        <p:spPr>
          <a:xfrm>
            <a:off x="1066800" y="4343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6" name="Oval 55"/>
          <p:cNvSpPr/>
          <p:nvPr/>
        </p:nvSpPr>
        <p:spPr>
          <a:xfrm>
            <a:off x="1066800" y="49530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8" name="Oval 57"/>
          <p:cNvSpPr/>
          <p:nvPr/>
        </p:nvSpPr>
        <p:spPr>
          <a:xfrm>
            <a:off x="1066800" y="5638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17424" name="TextBox 58"/>
          <p:cNvSpPr txBox="1">
            <a:spLocks noChangeArrowheads="1"/>
          </p:cNvSpPr>
          <p:nvPr/>
        </p:nvSpPr>
        <p:spPr bwMode="auto">
          <a:xfrm>
            <a:off x="1447800" y="3657600"/>
            <a:ext cx="6724650" cy="461963"/>
          </a:xfrm>
          <a:prstGeom prst="rect">
            <a:avLst/>
          </a:prstGeom>
          <a:noFill/>
          <a:ln w="9525">
            <a:noFill/>
            <a:miter lim="800000"/>
            <a:headEnd/>
            <a:tailEnd/>
          </a:ln>
        </p:spPr>
        <p:txBody>
          <a:bodyPr wrap="none">
            <a:spAutoFit/>
          </a:bodyPr>
          <a:lstStyle/>
          <a:p>
            <a:r>
              <a:rPr lang="en-US" sz="1200"/>
              <a:t>Mail request received by BIG-IP application delivery platform. BIG-IP examines the request and </a:t>
            </a:r>
            <a:br>
              <a:rPr lang="en-US" sz="1200"/>
            </a:br>
            <a:r>
              <a:rPr lang="en-US" sz="1200"/>
              <a:t>determines if the transport is using TLS</a:t>
            </a:r>
          </a:p>
        </p:txBody>
      </p:sp>
      <p:sp>
        <p:nvSpPr>
          <p:cNvPr id="17425" name="TextBox 59"/>
          <p:cNvSpPr txBox="1">
            <a:spLocks noChangeArrowheads="1"/>
          </p:cNvSpPr>
          <p:nvPr/>
        </p:nvSpPr>
        <p:spPr bwMode="auto">
          <a:xfrm>
            <a:off x="1447800" y="4343400"/>
            <a:ext cx="5581650" cy="276225"/>
          </a:xfrm>
          <a:prstGeom prst="rect">
            <a:avLst/>
          </a:prstGeom>
          <a:noFill/>
          <a:ln w="9525">
            <a:noFill/>
            <a:miter lim="800000"/>
            <a:headEnd/>
            <a:tailEnd/>
          </a:ln>
        </p:spPr>
        <p:txBody>
          <a:bodyPr wrap="none">
            <a:spAutoFit/>
          </a:bodyPr>
          <a:lstStyle/>
          <a:p>
            <a:r>
              <a:rPr lang="en-US" sz="1200" dirty="0"/>
              <a:t>BIG-IP responds with the appropriate syntax to begin </a:t>
            </a:r>
            <a:r>
              <a:rPr lang="en-US" sz="1200" dirty="0" smtClean="0"/>
              <a:t>an </a:t>
            </a:r>
            <a:r>
              <a:rPr lang="en-US" sz="1200" dirty="0"/>
              <a:t>encrypted connection</a:t>
            </a:r>
          </a:p>
        </p:txBody>
      </p:sp>
      <p:sp>
        <p:nvSpPr>
          <p:cNvPr id="17426" name="TextBox 60"/>
          <p:cNvSpPr txBox="1">
            <a:spLocks noChangeArrowheads="1"/>
          </p:cNvSpPr>
          <p:nvPr/>
        </p:nvSpPr>
        <p:spPr bwMode="auto">
          <a:xfrm>
            <a:off x="1447800" y="4953000"/>
            <a:ext cx="5427663" cy="276225"/>
          </a:xfrm>
          <a:prstGeom prst="rect">
            <a:avLst/>
          </a:prstGeom>
          <a:noFill/>
          <a:ln w="9525">
            <a:noFill/>
            <a:miter lim="800000"/>
            <a:headEnd/>
            <a:tailEnd/>
          </a:ln>
        </p:spPr>
        <p:txBody>
          <a:bodyPr wrap="none">
            <a:spAutoFit/>
          </a:bodyPr>
          <a:lstStyle/>
          <a:p>
            <a:r>
              <a:rPr lang="en-US" sz="1200"/>
              <a:t>BIG-IP handles all the TLS (encryption) while talking plain text to mail servers</a:t>
            </a:r>
          </a:p>
        </p:txBody>
      </p:sp>
      <p:pic>
        <p:nvPicPr>
          <p:cNvPr id="17427" name="Picture 35" descr="new_platforms"/>
          <p:cNvPicPr>
            <a:picLocks noChangeAspect="1" noChangeArrowheads="1"/>
          </p:cNvPicPr>
          <p:nvPr/>
        </p:nvPicPr>
        <p:blipFill>
          <a:blip r:embed="rId4" cstate="print"/>
          <a:srcRect/>
          <a:stretch>
            <a:fillRect/>
          </a:stretch>
        </p:blipFill>
        <p:spPr bwMode="auto">
          <a:xfrm>
            <a:off x="3276600" y="2133600"/>
            <a:ext cx="2209800" cy="541338"/>
          </a:xfrm>
          <a:prstGeom prst="rect">
            <a:avLst/>
          </a:prstGeom>
          <a:noFill/>
          <a:ln w="9525">
            <a:noFill/>
            <a:miter lim="800000"/>
            <a:headEnd/>
            <a:tailEnd/>
          </a:ln>
        </p:spPr>
      </p:pic>
      <p:pic>
        <p:nvPicPr>
          <p:cNvPr id="17428" name="Picture 78" descr="computer"/>
          <p:cNvPicPr>
            <a:picLocks noChangeAspect="1" noChangeArrowheads="1"/>
          </p:cNvPicPr>
          <p:nvPr/>
        </p:nvPicPr>
        <p:blipFill>
          <a:blip r:embed="rId5" cstate="print"/>
          <a:srcRect/>
          <a:stretch>
            <a:fillRect/>
          </a:stretch>
        </p:blipFill>
        <p:spPr bwMode="auto">
          <a:xfrm>
            <a:off x="914400" y="1981200"/>
            <a:ext cx="914400" cy="723900"/>
          </a:xfrm>
          <a:prstGeom prst="rect">
            <a:avLst/>
          </a:prstGeom>
          <a:noFill/>
          <a:ln w="9525">
            <a:noFill/>
            <a:miter lim="800000"/>
            <a:headEnd/>
            <a:tailEnd/>
          </a:ln>
        </p:spPr>
      </p:pic>
      <p:sp>
        <p:nvSpPr>
          <p:cNvPr id="17429" name="TextBox 21"/>
          <p:cNvSpPr txBox="1">
            <a:spLocks noChangeArrowheads="1"/>
          </p:cNvSpPr>
          <p:nvPr/>
        </p:nvSpPr>
        <p:spPr bwMode="auto">
          <a:xfrm>
            <a:off x="1524000" y="5638800"/>
            <a:ext cx="3462338" cy="276225"/>
          </a:xfrm>
          <a:prstGeom prst="rect">
            <a:avLst/>
          </a:prstGeom>
          <a:noFill/>
          <a:ln w="9525">
            <a:noFill/>
            <a:miter lim="800000"/>
            <a:headEnd/>
            <a:tailEnd/>
          </a:ln>
        </p:spPr>
        <p:txBody>
          <a:bodyPr wrap="none">
            <a:spAutoFit/>
          </a:bodyPr>
          <a:lstStyle/>
          <a:p>
            <a:r>
              <a:rPr lang="en-US" sz="1200"/>
              <a:t>BIG-IP returns responses encrypted to the client</a:t>
            </a:r>
          </a:p>
        </p:txBody>
      </p:sp>
      <p:sp>
        <p:nvSpPr>
          <p:cNvPr id="17430" name="Rectangle 2"/>
          <p:cNvSpPr>
            <a:spLocks noGrp="1" noChangeArrowheads="1"/>
          </p:cNvSpPr>
          <p:nvPr>
            <p:ph type="title"/>
          </p:nvPr>
        </p:nvSpPr>
        <p:spPr>
          <a:xfrm>
            <a:off x="304800" y="914400"/>
            <a:ext cx="8382000" cy="990600"/>
          </a:xfrm>
        </p:spPr>
        <p:txBody>
          <a:bodyPr/>
          <a:lstStyle/>
          <a:p>
            <a:pPr eaLnBrk="1" hangingPunct="1"/>
            <a:r>
              <a:rPr lang="en-US" sz="3200" dirty="0" smtClean="0"/>
              <a:t>SMTP TLS-Offloading</a:t>
            </a:r>
          </a:p>
        </p:txBody>
      </p:sp>
    </p:spTree>
    <p:extLst>
      <p:ext uri="{BB962C8B-B14F-4D97-AF65-F5344CB8AC3E}">
        <p14:creationId xmlns:p14="http://schemas.microsoft.com/office/powerpoint/2010/main" val="6316349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838200"/>
            <a:ext cx="8382000" cy="990600"/>
          </a:xfrm>
        </p:spPr>
        <p:txBody>
          <a:bodyPr/>
          <a:lstStyle/>
          <a:p>
            <a:pPr eaLnBrk="1" hangingPunct="1"/>
            <a:r>
              <a:rPr lang="en-US" sz="3200" dirty="0" smtClean="0"/>
              <a:t>SMTP TLS-Offloading</a:t>
            </a:r>
          </a:p>
        </p:txBody>
      </p:sp>
      <p:sp>
        <p:nvSpPr>
          <p:cNvPr id="18435" name="Rectangle 6"/>
          <p:cNvSpPr>
            <a:spLocks noChangeArrowheads="1"/>
          </p:cNvSpPr>
          <p:nvPr/>
        </p:nvSpPr>
        <p:spPr bwMode="auto">
          <a:xfrm>
            <a:off x="2171700" y="2524125"/>
            <a:ext cx="4357688" cy="0"/>
          </a:xfrm>
          <a:prstGeom prst="rect">
            <a:avLst/>
          </a:prstGeom>
          <a:solidFill>
            <a:srgbClr val="E6E6E6"/>
          </a:solidFill>
          <a:ln w="9525">
            <a:noFill/>
            <a:miter lim="800000"/>
            <a:headEnd/>
            <a:tailEnd/>
          </a:ln>
        </p:spPr>
        <p:txBody>
          <a:bodyPr wrap="none" anchor="ctr">
            <a:spAutoFit/>
          </a:bodyPr>
          <a:lstStyle/>
          <a:p>
            <a:endParaRPr lang="en-US"/>
          </a:p>
        </p:txBody>
      </p:sp>
      <p:sp>
        <p:nvSpPr>
          <p:cNvPr id="18436" name="Rectangle 7"/>
          <p:cNvSpPr>
            <a:spLocks noChangeArrowheads="1"/>
          </p:cNvSpPr>
          <p:nvPr/>
        </p:nvSpPr>
        <p:spPr bwMode="auto">
          <a:xfrm>
            <a:off x="2171700" y="1900238"/>
            <a:ext cx="4357688" cy="0"/>
          </a:xfrm>
          <a:prstGeom prst="rect">
            <a:avLst/>
          </a:prstGeom>
          <a:solidFill>
            <a:srgbClr val="E6E6E6"/>
          </a:solidFill>
          <a:ln w="9525">
            <a:noFill/>
            <a:miter lim="800000"/>
            <a:headEnd/>
            <a:tailEnd/>
          </a:ln>
        </p:spPr>
        <p:txBody>
          <a:bodyPr wrap="none" anchor="ctr">
            <a:spAutoFit/>
          </a:bodyPr>
          <a:lstStyle/>
          <a:p>
            <a:endParaRPr lang="en-US"/>
          </a:p>
        </p:txBody>
      </p:sp>
      <p:sp>
        <p:nvSpPr>
          <p:cNvPr id="18437" name="TextBox 32"/>
          <p:cNvSpPr txBox="1">
            <a:spLocks noChangeArrowheads="1"/>
          </p:cNvSpPr>
          <p:nvPr/>
        </p:nvSpPr>
        <p:spPr bwMode="auto">
          <a:xfrm>
            <a:off x="228600" y="1409700"/>
            <a:ext cx="6324600" cy="5448300"/>
          </a:xfrm>
          <a:prstGeom prst="rect">
            <a:avLst/>
          </a:prstGeom>
          <a:noFill/>
          <a:ln w="9525">
            <a:noFill/>
            <a:miter lim="800000"/>
            <a:headEnd/>
            <a:tailEnd/>
          </a:ln>
        </p:spPr>
        <p:txBody>
          <a:bodyPr>
            <a:spAutoFit/>
          </a:bodyPr>
          <a:lstStyle/>
          <a:p>
            <a:r>
              <a:rPr lang="en-US" sz="1200" dirty="0"/>
              <a:t>when CLIENT_ACCEPTED {</a:t>
            </a:r>
          </a:p>
          <a:p>
            <a:r>
              <a:rPr lang="en-US" sz="1200" dirty="0"/>
              <a:t>    SSL::disable </a:t>
            </a:r>
          </a:p>
          <a:p>
            <a:r>
              <a:rPr lang="en-US" sz="1200" dirty="0"/>
              <a:t>}</a:t>
            </a:r>
          </a:p>
          <a:p>
            <a:r>
              <a:rPr lang="en-US" sz="1200" dirty="0"/>
              <a:t>when SERVER_CONNECTED {</a:t>
            </a:r>
          </a:p>
          <a:p>
            <a:r>
              <a:rPr lang="en-US" sz="1200" dirty="0"/>
              <a:t>    TCP::collect</a:t>
            </a:r>
          </a:p>
          <a:p>
            <a:r>
              <a:rPr lang="en-US" sz="1200" dirty="0"/>
              <a:t>}</a:t>
            </a:r>
          </a:p>
          <a:p>
            <a:r>
              <a:rPr lang="en-US" sz="1200" dirty="0"/>
              <a:t>when CLIENT_DATA {</a:t>
            </a:r>
          </a:p>
          <a:p>
            <a:r>
              <a:rPr lang="en-US" sz="1200" dirty="0"/>
              <a:t>    set </a:t>
            </a:r>
            <a:r>
              <a:rPr lang="en-US" sz="1200" dirty="0" err="1"/>
              <a:t>lcpayload</a:t>
            </a:r>
            <a:r>
              <a:rPr lang="en-US" sz="1200" dirty="0"/>
              <a:t> [string </a:t>
            </a:r>
            <a:r>
              <a:rPr lang="en-US" sz="1200" dirty="0" err="1"/>
              <a:t>tolower</a:t>
            </a:r>
            <a:r>
              <a:rPr lang="en-US" sz="1200" dirty="0"/>
              <a:t> [TCP::payload]]</a:t>
            </a:r>
          </a:p>
          <a:p>
            <a:r>
              <a:rPr lang="en-US" sz="1200" dirty="0"/>
              <a:t>    if { $</a:t>
            </a:r>
            <a:r>
              <a:rPr lang="en-US" sz="1200" dirty="0" err="1"/>
              <a:t>lcpayload</a:t>
            </a:r>
            <a:r>
              <a:rPr lang="en-US" sz="1200" dirty="0"/>
              <a:t> </a:t>
            </a:r>
            <a:r>
              <a:rPr lang="en-US" sz="1200" dirty="0" err="1"/>
              <a:t>starts_with</a:t>
            </a:r>
            <a:r>
              <a:rPr lang="en-US" sz="1200" dirty="0"/>
              <a:t> "</a:t>
            </a:r>
            <a:r>
              <a:rPr lang="en-US" sz="1200" dirty="0" err="1"/>
              <a:t>ehlo</a:t>
            </a:r>
            <a:r>
              <a:rPr lang="en-US" sz="1200" dirty="0"/>
              <a:t>" } {</a:t>
            </a:r>
          </a:p>
          <a:p>
            <a:r>
              <a:rPr lang="en-US" sz="1200" dirty="0"/>
              <a:t>        TCP::respond "250-STARTTLS\r\n250 OK\r\n"</a:t>
            </a:r>
          </a:p>
          <a:p>
            <a:r>
              <a:rPr lang="en-US" sz="1200" dirty="0"/>
              <a:t>        TCP::payload replace 0 [TCP::payload length] ""</a:t>
            </a:r>
          </a:p>
          <a:p>
            <a:r>
              <a:rPr lang="en-US" sz="1200" dirty="0"/>
              <a:t>		TCP::release</a:t>
            </a:r>
          </a:p>
          <a:p>
            <a:r>
              <a:rPr lang="en-US" sz="1200" dirty="0"/>
              <a:t>		TCP::collect</a:t>
            </a:r>
          </a:p>
          <a:p>
            <a:r>
              <a:rPr lang="en-US" sz="1200" dirty="0"/>
              <a:t>    } </a:t>
            </a:r>
            <a:r>
              <a:rPr lang="en-US" sz="1200" dirty="0" err="1"/>
              <a:t>elseif</a:t>
            </a:r>
            <a:r>
              <a:rPr lang="en-US" sz="1200" dirty="0"/>
              <a:t> { $</a:t>
            </a:r>
            <a:r>
              <a:rPr lang="en-US" sz="1200" dirty="0" err="1"/>
              <a:t>lcpayload</a:t>
            </a:r>
            <a:r>
              <a:rPr lang="en-US" sz="1200" dirty="0"/>
              <a:t> </a:t>
            </a:r>
            <a:r>
              <a:rPr lang="en-US" sz="1200" dirty="0" err="1"/>
              <a:t>starts_with</a:t>
            </a:r>
            <a:r>
              <a:rPr lang="en-US" sz="1200" dirty="0"/>
              <a:t> "</a:t>
            </a:r>
            <a:r>
              <a:rPr lang="en-US" sz="1200" dirty="0" err="1"/>
              <a:t>starttls</a:t>
            </a:r>
            <a:r>
              <a:rPr lang="en-US" sz="1200" dirty="0"/>
              <a:t>" } {</a:t>
            </a:r>
          </a:p>
          <a:p>
            <a:r>
              <a:rPr lang="en-US" sz="1200" dirty="0"/>
              <a:t>        TCP::respond "220 Ready to start TLS\r\n"</a:t>
            </a:r>
          </a:p>
          <a:p>
            <a:r>
              <a:rPr lang="en-US" sz="1200" dirty="0"/>
              <a:t>        TCP::payload replace 0 [TCP::payload length] ""</a:t>
            </a:r>
          </a:p>
          <a:p>
            <a:r>
              <a:rPr lang="en-US" sz="1200" dirty="0"/>
              <a:t>        TCP::release</a:t>
            </a:r>
          </a:p>
          <a:p>
            <a:r>
              <a:rPr lang="en-US" sz="1200" dirty="0"/>
              <a:t>        SSL::enable</a:t>
            </a:r>
          </a:p>
          <a:p>
            <a:r>
              <a:rPr lang="en-US" sz="1200" dirty="0"/>
              <a:t>    } else {</a:t>
            </a:r>
          </a:p>
          <a:p>
            <a:r>
              <a:rPr lang="en-US" sz="1200" dirty="0"/>
              <a:t>        TCP::respond "530 Must issue a STARTTLS command first\r\n"</a:t>
            </a:r>
          </a:p>
          <a:p>
            <a:r>
              <a:rPr lang="en-US" sz="1200" dirty="0"/>
              <a:t>        TCP::payload replace 0 [TCP::payload length] ""</a:t>
            </a:r>
          </a:p>
          <a:p>
            <a:r>
              <a:rPr lang="en-US" sz="1200" dirty="0"/>
              <a:t>        TCP::release</a:t>
            </a:r>
          </a:p>
          <a:p>
            <a:r>
              <a:rPr lang="en-US" sz="1200" dirty="0"/>
              <a:t>        TCP::collect</a:t>
            </a:r>
          </a:p>
          <a:p>
            <a:r>
              <a:rPr lang="en-US" sz="1200" dirty="0"/>
              <a:t>    }</a:t>
            </a:r>
          </a:p>
          <a:p>
            <a:r>
              <a:rPr lang="en-US" sz="1200" dirty="0"/>
              <a:t>}</a:t>
            </a:r>
          </a:p>
          <a:p>
            <a:r>
              <a:rPr lang="en-US" sz="1200" dirty="0"/>
              <a:t>when SERVER_DATA {</a:t>
            </a:r>
          </a:p>
          <a:p>
            <a:r>
              <a:rPr lang="en-US" sz="1200" dirty="0"/>
              <a:t>    TCP::release</a:t>
            </a:r>
          </a:p>
          <a:p>
            <a:r>
              <a:rPr lang="en-US" sz="1200" dirty="0"/>
              <a:t>    </a:t>
            </a:r>
            <a:r>
              <a:rPr lang="en-US" sz="1200" dirty="0" err="1"/>
              <a:t>clientside</a:t>
            </a:r>
            <a:r>
              <a:rPr lang="en-US" sz="1200" dirty="0"/>
              <a:t> { TCP::collect }</a:t>
            </a:r>
          </a:p>
          <a:p>
            <a:r>
              <a:rPr lang="en-US" sz="1200" dirty="0"/>
              <a:t>}</a:t>
            </a:r>
            <a:endParaRPr lang="en-US" sz="300" dirty="0"/>
          </a:p>
        </p:txBody>
      </p:sp>
    </p:spTree>
    <p:extLst>
      <p:ext uri="{BB962C8B-B14F-4D97-AF65-F5344CB8AC3E}">
        <p14:creationId xmlns:p14="http://schemas.microsoft.com/office/powerpoint/2010/main" val="37006949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ight Arrow 24"/>
          <p:cNvSpPr/>
          <p:nvPr/>
        </p:nvSpPr>
        <p:spPr>
          <a:xfrm>
            <a:off x="1501082" y="2430951"/>
            <a:ext cx="1349829" cy="1959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 Arrow 22"/>
          <p:cNvSpPr/>
          <p:nvPr/>
        </p:nvSpPr>
        <p:spPr>
          <a:xfrm>
            <a:off x="5524860" y="2493091"/>
            <a:ext cx="972193" cy="2348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458" name="Text Box 115"/>
          <p:cNvSpPr txBox="1">
            <a:spLocks noChangeArrowheads="1"/>
          </p:cNvSpPr>
          <p:nvPr/>
        </p:nvSpPr>
        <p:spPr bwMode="auto">
          <a:xfrm>
            <a:off x="4884738" y="2395538"/>
            <a:ext cx="1600200" cy="347662"/>
          </a:xfrm>
          <a:prstGeom prst="rect">
            <a:avLst/>
          </a:prstGeom>
          <a:noFill/>
          <a:ln w="9525">
            <a:noFill/>
            <a:miter lim="800000"/>
            <a:headEnd/>
            <a:tailEnd/>
          </a:ln>
        </p:spPr>
        <p:txBody>
          <a:bodyPr>
            <a:spAutoFit/>
          </a:bodyPr>
          <a:lstStyle/>
          <a:p>
            <a:pPr algn="ctr">
              <a:spcBef>
                <a:spcPct val="50000"/>
              </a:spcBef>
            </a:pPr>
            <a:endParaRPr lang="en-US" sz="1200"/>
          </a:p>
        </p:txBody>
      </p:sp>
      <p:pic>
        <p:nvPicPr>
          <p:cNvPr id="19461" name="Picture 104" descr="general-server2"/>
          <p:cNvPicPr>
            <a:picLocks noChangeAspect="1" noChangeArrowheads="1"/>
          </p:cNvPicPr>
          <p:nvPr/>
        </p:nvPicPr>
        <p:blipFill>
          <a:blip r:embed="rId3" cstate="print"/>
          <a:srcRect l="27635" t="7086" r="29761" b="8504"/>
          <a:stretch>
            <a:fillRect/>
          </a:stretch>
        </p:blipFill>
        <p:spPr bwMode="auto">
          <a:xfrm>
            <a:off x="6324600" y="2286000"/>
            <a:ext cx="303213" cy="641350"/>
          </a:xfrm>
          <a:prstGeom prst="rect">
            <a:avLst/>
          </a:prstGeom>
          <a:noFill/>
          <a:ln w="9525">
            <a:noFill/>
            <a:miter lim="800000"/>
            <a:headEnd/>
            <a:tailEnd/>
          </a:ln>
        </p:spPr>
      </p:pic>
      <p:pic>
        <p:nvPicPr>
          <p:cNvPr id="19462" name="Picture 104" descr="general-server2"/>
          <p:cNvPicPr>
            <a:picLocks noChangeAspect="1" noChangeArrowheads="1"/>
          </p:cNvPicPr>
          <p:nvPr/>
        </p:nvPicPr>
        <p:blipFill>
          <a:blip r:embed="rId3" cstate="print"/>
          <a:srcRect l="27635" t="7086" r="29761" b="8504"/>
          <a:stretch>
            <a:fillRect/>
          </a:stretch>
        </p:blipFill>
        <p:spPr bwMode="auto">
          <a:xfrm>
            <a:off x="6324600" y="3048000"/>
            <a:ext cx="303213" cy="641350"/>
          </a:xfrm>
          <a:prstGeom prst="rect">
            <a:avLst/>
          </a:prstGeom>
          <a:noFill/>
          <a:ln w="9525">
            <a:noFill/>
            <a:miter lim="800000"/>
            <a:headEnd/>
            <a:tailEnd/>
          </a:ln>
        </p:spPr>
      </p:pic>
      <p:pic>
        <p:nvPicPr>
          <p:cNvPr id="19463" name="Picture 104" descr="general-server2"/>
          <p:cNvPicPr>
            <a:picLocks noChangeAspect="1" noChangeArrowheads="1"/>
          </p:cNvPicPr>
          <p:nvPr/>
        </p:nvPicPr>
        <p:blipFill>
          <a:blip r:embed="rId3" cstate="print"/>
          <a:srcRect l="27635" t="7086" r="29761" b="8504"/>
          <a:stretch>
            <a:fillRect/>
          </a:stretch>
        </p:blipFill>
        <p:spPr bwMode="auto">
          <a:xfrm>
            <a:off x="6324600" y="1447800"/>
            <a:ext cx="303213" cy="641350"/>
          </a:xfrm>
          <a:prstGeom prst="rect">
            <a:avLst/>
          </a:prstGeom>
          <a:noFill/>
          <a:ln w="9525">
            <a:noFill/>
            <a:miter lim="800000"/>
            <a:headEnd/>
            <a:tailEnd/>
          </a:ln>
        </p:spPr>
      </p:pic>
      <p:sp>
        <p:nvSpPr>
          <p:cNvPr id="50" name="Oval 49"/>
          <p:cNvSpPr/>
          <p:nvPr/>
        </p:nvSpPr>
        <p:spPr>
          <a:xfrm>
            <a:off x="3276600" y="1828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1" name="Oval 50"/>
          <p:cNvSpPr/>
          <p:nvPr/>
        </p:nvSpPr>
        <p:spPr>
          <a:xfrm>
            <a:off x="5562600" y="1828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2" name="Oval 51"/>
          <p:cNvSpPr/>
          <p:nvPr/>
        </p:nvSpPr>
        <p:spPr>
          <a:xfrm>
            <a:off x="5638800" y="2895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3" name="Oval 52"/>
          <p:cNvSpPr/>
          <p:nvPr/>
        </p:nvSpPr>
        <p:spPr>
          <a:xfrm>
            <a:off x="3276600" y="2971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54" name="Oval 53"/>
          <p:cNvSpPr/>
          <p:nvPr/>
        </p:nvSpPr>
        <p:spPr>
          <a:xfrm>
            <a:off x="1066800" y="3962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5" name="Oval 54"/>
          <p:cNvSpPr/>
          <p:nvPr/>
        </p:nvSpPr>
        <p:spPr>
          <a:xfrm>
            <a:off x="1066800" y="45720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6" name="Oval 55"/>
          <p:cNvSpPr/>
          <p:nvPr/>
        </p:nvSpPr>
        <p:spPr>
          <a:xfrm>
            <a:off x="1066800" y="5181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8" name="Oval 57"/>
          <p:cNvSpPr/>
          <p:nvPr/>
        </p:nvSpPr>
        <p:spPr>
          <a:xfrm>
            <a:off x="1066800" y="5867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19472" name="TextBox 58"/>
          <p:cNvSpPr txBox="1">
            <a:spLocks noChangeArrowheads="1"/>
          </p:cNvSpPr>
          <p:nvPr/>
        </p:nvSpPr>
        <p:spPr bwMode="auto">
          <a:xfrm>
            <a:off x="1447800" y="3886200"/>
            <a:ext cx="7594600" cy="461963"/>
          </a:xfrm>
          <a:prstGeom prst="rect">
            <a:avLst/>
          </a:prstGeom>
          <a:noFill/>
          <a:ln w="9525">
            <a:noFill/>
            <a:miter lim="800000"/>
            <a:headEnd/>
            <a:tailEnd/>
          </a:ln>
        </p:spPr>
        <p:txBody>
          <a:bodyPr wrap="none">
            <a:spAutoFit/>
          </a:bodyPr>
          <a:lstStyle/>
          <a:p>
            <a:r>
              <a:rPr lang="en-US" sz="1200"/>
              <a:t>Request received by BIG-IP application delivery platform. BIG-IP examines the request by looking at the TCP</a:t>
            </a:r>
          </a:p>
          <a:p>
            <a:r>
              <a:rPr lang="en-US" sz="1200"/>
              <a:t>payload and finds the string that represents the unbind command.  </a:t>
            </a:r>
          </a:p>
        </p:txBody>
      </p:sp>
      <p:sp>
        <p:nvSpPr>
          <p:cNvPr id="19473" name="TextBox 59"/>
          <p:cNvSpPr txBox="1">
            <a:spLocks noChangeArrowheads="1"/>
          </p:cNvSpPr>
          <p:nvPr/>
        </p:nvSpPr>
        <p:spPr bwMode="auto">
          <a:xfrm>
            <a:off x="1447800" y="4572000"/>
            <a:ext cx="3798888" cy="276225"/>
          </a:xfrm>
          <a:prstGeom prst="rect">
            <a:avLst/>
          </a:prstGeom>
          <a:noFill/>
          <a:ln w="9525">
            <a:noFill/>
            <a:miter lim="800000"/>
            <a:headEnd/>
            <a:tailEnd/>
          </a:ln>
        </p:spPr>
        <p:txBody>
          <a:bodyPr wrap="none">
            <a:spAutoFit/>
          </a:bodyPr>
          <a:lstStyle/>
          <a:p>
            <a:r>
              <a:rPr lang="en-US" sz="1200"/>
              <a:t>BIG-IP releases the client binding to the LDAP server</a:t>
            </a:r>
          </a:p>
        </p:txBody>
      </p:sp>
      <p:sp>
        <p:nvSpPr>
          <p:cNvPr id="19474" name="TextBox 60"/>
          <p:cNvSpPr txBox="1">
            <a:spLocks noChangeArrowheads="1"/>
          </p:cNvSpPr>
          <p:nvPr/>
        </p:nvSpPr>
        <p:spPr bwMode="auto">
          <a:xfrm>
            <a:off x="1447800" y="5181600"/>
            <a:ext cx="4854575" cy="276225"/>
          </a:xfrm>
          <a:prstGeom prst="rect">
            <a:avLst/>
          </a:prstGeom>
          <a:noFill/>
          <a:ln w="9525">
            <a:noFill/>
            <a:miter lim="800000"/>
            <a:headEnd/>
            <a:tailEnd/>
          </a:ln>
        </p:spPr>
        <p:txBody>
          <a:bodyPr wrap="none">
            <a:spAutoFit/>
          </a:bodyPr>
          <a:lstStyle/>
          <a:p>
            <a:r>
              <a:rPr lang="en-US" sz="1200"/>
              <a:t>BIG-IP keeps the TCP connection to the LDAP server open for reuse</a:t>
            </a:r>
          </a:p>
        </p:txBody>
      </p:sp>
      <p:pic>
        <p:nvPicPr>
          <p:cNvPr id="19475" name="Picture 35" descr="new_platforms"/>
          <p:cNvPicPr>
            <a:picLocks noChangeAspect="1" noChangeArrowheads="1"/>
          </p:cNvPicPr>
          <p:nvPr/>
        </p:nvPicPr>
        <p:blipFill>
          <a:blip r:embed="rId4" cstate="print"/>
          <a:srcRect/>
          <a:stretch>
            <a:fillRect/>
          </a:stretch>
        </p:blipFill>
        <p:spPr bwMode="auto">
          <a:xfrm>
            <a:off x="3276600" y="2362200"/>
            <a:ext cx="2209800" cy="541338"/>
          </a:xfrm>
          <a:prstGeom prst="rect">
            <a:avLst/>
          </a:prstGeom>
          <a:noFill/>
          <a:ln w="9525">
            <a:noFill/>
            <a:miter lim="800000"/>
            <a:headEnd/>
            <a:tailEnd/>
          </a:ln>
        </p:spPr>
      </p:pic>
      <p:pic>
        <p:nvPicPr>
          <p:cNvPr id="19476" name="Picture 78" descr="computer"/>
          <p:cNvPicPr>
            <a:picLocks noChangeAspect="1" noChangeArrowheads="1"/>
          </p:cNvPicPr>
          <p:nvPr/>
        </p:nvPicPr>
        <p:blipFill>
          <a:blip r:embed="rId5" cstate="print"/>
          <a:srcRect/>
          <a:stretch>
            <a:fillRect/>
          </a:stretch>
        </p:blipFill>
        <p:spPr bwMode="auto">
          <a:xfrm>
            <a:off x="914400" y="2209800"/>
            <a:ext cx="914400" cy="723900"/>
          </a:xfrm>
          <a:prstGeom prst="rect">
            <a:avLst/>
          </a:prstGeom>
          <a:noFill/>
          <a:ln w="9525">
            <a:noFill/>
            <a:miter lim="800000"/>
            <a:headEnd/>
            <a:tailEnd/>
          </a:ln>
        </p:spPr>
      </p:pic>
      <p:sp>
        <p:nvSpPr>
          <p:cNvPr id="19477" name="TextBox 21"/>
          <p:cNvSpPr txBox="1">
            <a:spLocks noChangeArrowheads="1"/>
          </p:cNvSpPr>
          <p:nvPr/>
        </p:nvSpPr>
        <p:spPr bwMode="auto">
          <a:xfrm>
            <a:off x="1524000" y="5867400"/>
            <a:ext cx="5664200" cy="276225"/>
          </a:xfrm>
          <a:prstGeom prst="rect">
            <a:avLst/>
          </a:prstGeom>
          <a:noFill/>
          <a:ln w="9525">
            <a:noFill/>
            <a:miter lim="800000"/>
            <a:headEnd/>
            <a:tailEnd/>
          </a:ln>
        </p:spPr>
        <p:txBody>
          <a:bodyPr wrap="none">
            <a:spAutoFit/>
          </a:bodyPr>
          <a:lstStyle/>
          <a:p>
            <a:r>
              <a:rPr lang="en-US" sz="1200"/>
              <a:t>The original unbind command is discarded and LDAP server’s overhead reduced</a:t>
            </a:r>
          </a:p>
        </p:txBody>
      </p:sp>
      <p:sp>
        <p:nvSpPr>
          <p:cNvPr id="24" name="Rectangle 2"/>
          <p:cNvSpPr txBox="1">
            <a:spLocks noChangeArrowheads="1"/>
          </p:cNvSpPr>
          <p:nvPr/>
        </p:nvSpPr>
        <p:spPr bwMode="auto">
          <a:xfrm>
            <a:off x="304800" y="990600"/>
            <a:ext cx="83820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effectLst/>
                <a:uLnTx/>
                <a:uFillTx/>
                <a:latin typeface="Arial"/>
                <a:ea typeface="MS PGothic" pitchFamily="34" charset="-128"/>
                <a:cs typeface="Arial"/>
              </a:rPr>
              <a:t>LDAP Connection Proxy</a:t>
            </a:r>
          </a:p>
        </p:txBody>
      </p:sp>
    </p:spTree>
    <p:extLst>
      <p:ext uri="{BB962C8B-B14F-4D97-AF65-F5344CB8AC3E}">
        <p14:creationId xmlns:p14="http://schemas.microsoft.com/office/powerpoint/2010/main" val="16124113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914400"/>
            <a:ext cx="8382000" cy="990600"/>
          </a:xfrm>
        </p:spPr>
        <p:txBody>
          <a:bodyPr/>
          <a:lstStyle/>
          <a:p>
            <a:pPr eaLnBrk="1" hangingPunct="1"/>
            <a:r>
              <a:rPr lang="en-US" dirty="0" smtClean="0"/>
              <a:t>LDAP Connection Proxy</a:t>
            </a:r>
          </a:p>
        </p:txBody>
      </p:sp>
      <p:sp>
        <p:nvSpPr>
          <p:cNvPr id="20483" name="Rectangle 6"/>
          <p:cNvSpPr>
            <a:spLocks noChangeArrowheads="1"/>
          </p:cNvSpPr>
          <p:nvPr/>
        </p:nvSpPr>
        <p:spPr bwMode="auto">
          <a:xfrm>
            <a:off x="2171700" y="2295525"/>
            <a:ext cx="4357688" cy="0"/>
          </a:xfrm>
          <a:prstGeom prst="rect">
            <a:avLst/>
          </a:prstGeom>
          <a:solidFill>
            <a:srgbClr val="E6E6E6"/>
          </a:solidFill>
          <a:ln w="9525">
            <a:noFill/>
            <a:miter lim="800000"/>
            <a:headEnd/>
            <a:tailEnd/>
          </a:ln>
        </p:spPr>
        <p:txBody>
          <a:bodyPr wrap="none" anchor="ctr">
            <a:spAutoFit/>
          </a:bodyPr>
          <a:lstStyle/>
          <a:p>
            <a:endParaRPr lang="en-US"/>
          </a:p>
        </p:txBody>
      </p:sp>
      <p:sp>
        <p:nvSpPr>
          <p:cNvPr id="20484" name="Rectangle 7"/>
          <p:cNvSpPr>
            <a:spLocks noChangeArrowheads="1"/>
          </p:cNvSpPr>
          <p:nvPr/>
        </p:nvSpPr>
        <p:spPr bwMode="auto">
          <a:xfrm>
            <a:off x="2171700" y="1671638"/>
            <a:ext cx="4357688" cy="0"/>
          </a:xfrm>
          <a:prstGeom prst="rect">
            <a:avLst/>
          </a:prstGeom>
          <a:solidFill>
            <a:srgbClr val="E6E6E6"/>
          </a:solidFill>
          <a:ln w="9525">
            <a:noFill/>
            <a:miter lim="800000"/>
            <a:headEnd/>
            <a:tailEnd/>
          </a:ln>
        </p:spPr>
        <p:txBody>
          <a:bodyPr wrap="none" anchor="ctr">
            <a:spAutoFit/>
          </a:bodyPr>
          <a:lstStyle/>
          <a:p>
            <a:endParaRPr lang="en-US"/>
          </a:p>
        </p:txBody>
      </p:sp>
      <p:sp>
        <p:nvSpPr>
          <p:cNvPr id="20485" name="TextBox 25"/>
          <p:cNvSpPr txBox="1">
            <a:spLocks noChangeArrowheads="1"/>
          </p:cNvSpPr>
          <p:nvPr/>
        </p:nvSpPr>
        <p:spPr bwMode="auto">
          <a:xfrm>
            <a:off x="228600" y="1485900"/>
            <a:ext cx="6553200" cy="5448300"/>
          </a:xfrm>
          <a:prstGeom prst="rect">
            <a:avLst/>
          </a:prstGeom>
          <a:noFill/>
          <a:ln w="9525">
            <a:noFill/>
            <a:miter lim="800000"/>
            <a:headEnd/>
            <a:tailEnd/>
          </a:ln>
        </p:spPr>
        <p:txBody>
          <a:bodyPr>
            <a:spAutoFit/>
          </a:bodyPr>
          <a:lstStyle/>
          <a:p>
            <a:r>
              <a:rPr lang="en-US" sz="1200" dirty="0"/>
              <a:t>when CLIENT_ACCEPTED {  </a:t>
            </a:r>
          </a:p>
          <a:p>
            <a:r>
              <a:rPr lang="en-US" sz="1200" dirty="0"/>
              <a:t>    TCP::collect</a:t>
            </a:r>
          </a:p>
          <a:p>
            <a:r>
              <a:rPr lang="en-US" sz="1200" dirty="0"/>
              <a:t>}</a:t>
            </a:r>
          </a:p>
          <a:p>
            <a:r>
              <a:rPr lang="en-US" sz="1200" dirty="0"/>
              <a:t>when CLIENT_DATA {</a:t>
            </a:r>
          </a:p>
          <a:p>
            <a:r>
              <a:rPr lang="en-US" sz="1200" dirty="0"/>
              <a:t>    binary scan [TCP::payload] </a:t>
            </a:r>
            <a:r>
              <a:rPr lang="en-US" sz="1200" dirty="0" err="1"/>
              <a:t>xc</a:t>
            </a:r>
            <a:r>
              <a:rPr lang="en-US" sz="1200" dirty="0"/>
              <a:t> </a:t>
            </a:r>
            <a:r>
              <a:rPr lang="en-US" sz="1200" dirty="0" err="1"/>
              <a:t>ber_len</a:t>
            </a:r>
            <a:endParaRPr lang="en-US" sz="1200" dirty="0"/>
          </a:p>
          <a:p>
            <a:r>
              <a:rPr lang="en-US" sz="1200" dirty="0"/>
              <a:t>    if { $</a:t>
            </a:r>
            <a:r>
              <a:rPr lang="en-US" sz="1200" dirty="0" err="1"/>
              <a:t>ber_len</a:t>
            </a:r>
            <a:r>
              <a:rPr lang="en-US" sz="1200" dirty="0"/>
              <a:t> &lt; 0 } {</a:t>
            </a:r>
          </a:p>
          <a:p>
            <a:r>
              <a:rPr lang="en-US" sz="1200" dirty="0"/>
              <a:t>        set </a:t>
            </a:r>
            <a:r>
              <a:rPr lang="en-US" sz="1200" dirty="0" err="1"/>
              <a:t>ber_index</a:t>
            </a:r>
            <a:r>
              <a:rPr lang="en-US" sz="1200" dirty="0"/>
              <a:t> [expr 2 + 128 + $</a:t>
            </a:r>
            <a:r>
              <a:rPr lang="en-US" sz="1200" dirty="0" err="1"/>
              <a:t>ber_len</a:t>
            </a:r>
            <a:r>
              <a:rPr lang="en-US" sz="1200" dirty="0"/>
              <a:t>]</a:t>
            </a:r>
          </a:p>
          <a:p>
            <a:r>
              <a:rPr lang="en-US" sz="1200" dirty="0"/>
              <a:t>    } else {</a:t>
            </a:r>
          </a:p>
          <a:p>
            <a:r>
              <a:rPr lang="en-US" sz="1200" dirty="0"/>
              <a:t>        set </a:t>
            </a:r>
            <a:r>
              <a:rPr lang="en-US" sz="1200" dirty="0" err="1"/>
              <a:t>ber_index</a:t>
            </a:r>
            <a:r>
              <a:rPr lang="en-US" sz="1200" dirty="0"/>
              <a:t> 2</a:t>
            </a:r>
          </a:p>
          <a:p>
            <a:r>
              <a:rPr lang="en-US" sz="1200" dirty="0"/>
              <a:t>    }</a:t>
            </a:r>
          </a:p>
          <a:p>
            <a:r>
              <a:rPr lang="en-US" sz="1200" dirty="0"/>
              <a:t>    # message id</a:t>
            </a:r>
          </a:p>
          <a:p>
            <a:r>
              <a:rPr lang="en-US" sz="1200" dirty="0"/>
              <a:t>    binary scan [TCP::payload] @${</a:t>
            </a:r>
            <a:r>
              <a:rPr lang="en-US" sz="1200" dirty="0" err="1"/>
              <a:t>ber_index</a:t>
            </a:r>
            <a:r>
              <a:rPr lang="en-US" sz="1200" dirty="0"/>
              <a:t>}</a:t>
            </a:r>
            <a:r>
              <a:rPr lang="en-US" sz="1200" dirty="0" err="1"/>
              <a:t>xcI</a:t>
            </a:r>
            <a:r>
              <a:rPr lang="en-US" sz="1200" dirty="0"/>
              <a:t> </a:t>
            </a:r>
            <a:r>
              <a:rPr lang="en-US" sz="1200" dirty="0" err="1"/>
              <a:t>ber_len</a:t>
            </a:r>
            <a:r>
              <a:rPr lang="en-US" sz="1200" dirty="0"/>
              <a:t> </a:t>
            </a:r>
            <a:r>
              <a:rPr lang="en-US" sz="1200" dirty="0" err="1"/>
              <a:t>ber_len_ext</a:t>
            </a:r>
            <a:endParaRPr lang="en-US" sz="1200" dirty="0"/>
          </a:p>
          <a:p>
            <a:r>
              <a:rPr lang="en-US" sz="1200" dirty="0"/>
              <a:t>    if { $</a:t>
            </a:r>
            <a:r>
              <a:rPr lang="en-US" sz="1200" dirty="0" err="1"/>
              <a:t>ber_len</a:t>
            </a:r>
            <a:r>
              <a:rPr lang="en-US" sz="1200" dirty="0"/>
              <a:t> &lt; 0 } {</a:t>
            </a:r>
          </a:p>
          <a:p>
            <a:r>
              <a:rPr lang="en-US" sz="1200" dirty="0"/>
              <a:t>        set </a:t>
            </a:r>
            <a:r>
              <a:rPr lang="en-US" sz="1200" dirty="0" err="1"/>
              <a:t>ext_len</a:t>
            </a:r>
            <a:r>
              <a:rPr lang="en-US" sz="1200" dirty="0"/>
              <a:t> [expr 128 + $</a:t>
            </a:r>
            <a:r>
              <a:rPr lang="en-US" sz="1200" dirty="0" err="1"/>
              <a:t>ber_len</a:t>
            </a:r>
            <a:r>
              <a:rPr lang="en-US" sz="1200" dirty="0"/>
              <a:t>]</a:t>
            </a:r>
          </a:p>
          <a:p>
            <a:r>
              <a:rPr lang="en-US" sz="1200" dirty="0"/>
              <a:t>        set </a:t>
            </a:r>
            <a:r>
              <a:rPr lang="en-US" sz="1200" dirty="0" err="1"/>
              <a:t>ber_len</a:t>
            </a:r>
            <a:r>
              <a:rPr lang="en-US" sz="1200" dirty="0"/>
              <a:t> [expr (($</a:t>
            </a:r>
            <a:r>
              <a:rPr lang="en-US" sz="1200" dirty="0" err="1"/>
              <a:t>ber_len_ext</a:t>
            </a:r>
            <a:r>
              <a:rPr lang="en-US" sz="1200" dirty="0"/>
              <a:t>&gt;&gt;(4-$</a:t>
            </a:r>
            <a:r>
              <a:rPr lang="en-US" sz="1200" dirty="0" err="1"/>
              <a:t>ext_len</a:t>
            </a:r>
            <a:r>
              <a:rPr lang="en-US" sz="1200" dirty="0"/>
              <a:t>)*8)+(0x100^$</a:t>
            </a:r>
            <a:r>
              <a:rPr lang="en-US" sz="1200" dirty="0" err="1"/>
              <a:t>ext_len</a:t>
            </a:r>
            <a:r>
              <a:rPr lang="en-US" sz="1200" dirty="0"/>
              <a:t>))%(0x100^$</a:t>
            </a:r>
            <a:r>
              <a:rPr lang="en-US" sz="1200" dirty="0" err="1"/>
              <a:t>ext_len</a:t>
            </a:r>
            <a:r>
              <a:rPr lang="en-US" sz="1200" dirty="0"/>
              <a:t>)]</a:t>
            </a:r>
          </a:p>
          <a:p>
            <a:r>
              <a:rPr lang="en-US" sz="1200" dirty="0"/>
              <a:t>    } else {</a:t>
            </a:r>
          </a:p>
          <a:p>
            <a:r>
              <a:rPr lang="en-US" sz="1200" dirty="0"/>
              <a:t>        set </a:t>
            </a:r>
            <a:r>
              <a:rPr lang="en-US" sz="1200" dirty="0" err="1"/>
              <a:t>ext_len</a:t>
            </a:r>
            <a:r>
              <a:rPr lang="en-US" sz="1200" dirty="0"/>
              <a:t> 0</a:t>
            </a:r>
          </a:p>
          <a:p>
            <a:r>
              <a:rPr lang="en-US" sz="1200" dirty="0"/>
              <a:t>    }</a:t>
            </a:r>
          </a:p>
          <a:p>
            <a:r>
              <a:rPr lang="en-US" sz="1200" dirty="0"/>
              <a:t>    </a:t>
            </a:r>
            <a:r>
              <a:rPr lang="en-US" sz="1200" dirty="0" err="1"/>
              <a:t>incr</a:t>
            </a:r>
            <a:r>
              <a:rPr lang="en-US" sz="1200" dirty="0"/>
              <a:t> </a:t>
            </a:r>
            <a:r>
              <a:rPr lang="en-US" sz="1200" dirty="0" err="1"/>
              <a:t>ber_index</a:t>
            </a:r>
            <a:r>
              <a:rPr lang="en-US" sz="1200" dirty="0"/>
              <a:t> [expr 2 + $</a:t>
            </a:r>
            <a:r>
              <a:rPr lang="en-US" sz="1200" dirty="0" err="1"/>
              <a:t>ext_len</a:t>
            </a:r>
            <a:r>
              <a:rPr lang="en-US" sz="1200" dirty="0"/>
              <a:t> + $</a:t>
            </a:r>
            <a:r>
              <a:rPr lang="en-US" sz="1200" dirty="0" err="1"/>
              <a:t>ber_len</a:t>
            </a:r>
            <a:r>
              <a:rPr lang="en-US" sz="1200" dirty="0"/>
              <a:t>]</a:t>
            </a:r>
          </a:p>
          <a:p>
            <a:r>
              <a:rPr lang="en-US" sz="1200" dirty="0"/>
              <a:t>    # </a:t>
            </a:r>
            <a:r>
              <a:rPr lang="en-US" sz="1200" dirty="0" err="1"/>
              <a:t>ldap</a:t>
            </a:r>
            <a:r>
              <a:rPr lang="en-US" sz="1200" dirty="0"/>
              <a:t> message</a:t>
            </a:r>
          </a:p>
          <a:p>
            <a:r>
              <a:rPr lang="en-US" sz="1200" dirty="0"/>
              <a:t>    binary scan [TCP::payload] @${</a:t>
            </a:r>
            <a:r>
              <a:rPr lang="en-US" sz="1200" dirty="0" err="1"/>
              <a:t>ber_index</a:t>
            </a:r>
            <a:r>
              <a:rPr lang="en-US" sz="1200" dirty="0"/>
              <a:t>}c </a:t>
            </a:r>
            <a:r>
              <a:rPr lang="en-US" sz="1200" dirty="0" err="1"/>
              <a:t>ber_type</a:t>
            </a:r>
            <a:r>
              <a:rPr lang="en-US" sz="1200" dirty="0"/>
              <a:t> </a:t>
            </a:r>
          </a:p>
          <a:p>
            <a:r>
              <a:rPr lang="en-US" sz="1200" dirty="0"/>
              <a:t>    if { [expr $</a:t>
            </a:r>
            <a:r>
              <a:rPr lang="en-US" sz="1200" dirty="0" err="1"/>
              <a:t>ber_type</a:t>
            </a:r>
            <a:r>
              <a:rPr lang="en-US" sz="1200" dirty="0"/>
              <a:t> &amp; 0x1f] == 2 } {</a:t>
            </a:r>
          </a:p>
          <a:p>
            <a:r>
              <a:rPr lang="en-US" sz="1200" dirty="0"/>
              <a:t>        log local0. "unbind =&gt; detach"</a:t>
            </a:r>
          </a:p>
          <a:p>
            <a:r>
              <a:rPr lang="en-US" sz="1200" dirty="0"/>
              <a:t>        TCP::payload replace 0 [TCP::payload length] ""</a:t>
            </a:r>
          </a:p>
          <a:p>
            <a:r>
              <a:rPr lang="en-US" sz="1200" dirty="0"/>
              <a:t>        LB::detach</a:t>
            </a:r>
          </a:p>
          <a:p>
            <a:r>
              <a:rPr lang="en-US" sz="1200" dirty="0"/>
              <a:t>    }</a:t>
            </a:r>
          </a:p>
          <a:p>
            <a:r>
              <a:rPr lang="en-US" sz="1200" dirty="0"/>
              <a:t>    TCP::release</a:t>
            </a:r>
          </a:p>
          <a:p>
            <a:r>
              <a:rPr lang="en-US" sz="1200" dirty="0"/>
              <a:t>    TCP::collect</a:t>
            </a:r>
          </a:p>
          <a:p>
            <a:r>
              <a:rPr lang="en-US" sz="1200" dirty="0"/>
              <a:t>}</a:t>
            </a:r>
          </a:p>
        </p:txBody>
      </p:sp>
    </p:spTree>
    <p:extLst>
      <p:ext uri="{BB962C8B-B14F-4D97-AF65-F5344CB8AC3E}">
        <p14:creationId xmlns:p14="http://schemas.microsoft.com/office/powerpoint/2010/main" val="20972154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Arrow 22"/>
          <p:cNvSpPr/>
          <p:nvPr/>
        </p:nvSpPr>
        <p:spPr>
          <a:xfrm>
            <a:off x="1533167" y="2350740"/>
            <a:ext cx="1349829" cy="1959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 Arrow 23"/>
          <p:cNvSpPr/>
          <p:nvPr/>
        </p:nvSpPr>
        <p:spPr>
          <a:xfrm>
            <a:off x="5556945" y="2412880"/>
            <a:ext cx="972193" cy="23483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338" name="Text Box 115"/>
          <p:cNvSpPr txBox="1">
            <a:spLocks noChangeArrowheads="1"/>
          </p:cNvSpPr>
          <p:nvPr/>
        </p:nvSpPr>
        <p:spPr bwMode="auto">
          <a:xfrm>
            <a:off x="4884738" y="2319338"/>
            <a:ext cx="1600200" cy="347662"/>
          </a:xfrm>
          <a:prstGeom prst="rect">
            <a:avLst/>
          </a:prstGeom>
          <a:noFill/>
          <a:ln w="9525">
            <a:noFill/>
            <a:miter lim="800000"/>
            <a:headEnd/>
            <a:tailEnd/>
          </a:ln>
        </p:spPr>
        <p:txBody>
          <a:bodyPr>
            <a:spAutoFit/>
          </a:bodyPr>
          <a:lstStyle/>
          <a:p>
            <a:pPr algn="ctr">
              <a:spcBef>
                <a:spcPct val="50000"/>
              </a:spcBef>
            </a:pPr>
            <a:endParaRPr lang="en-US" sz="1200"/>
          </a:p>
        </p:txBody>
      </p:sp>
      <p:pic>
        <p:nvPicPr>
          <p:cNvPr id="14341" name="Picture 104" descr="general-server2"/>
          <p:cNvPicPr>
            <a:picLocks noChangeAspect="1" noChangeArrowheads="1"/>
          </p:cNvPicPr>
          <p:nvPr/>
        </p:nvPicPr>
        <p:blipFill>
          <a:blip r:embed="rId3" cstate="print"/>
          <a:srcRect l="27635" t="7086" r="29761" b="8504"/>
          <a:stretch>
            <a:fillRect/>
          </a:stretch>
        </p:blipFill>
        <p:spPr bwMode="auto">
          <a:xfrm>
            <a:off x="6324600" y="2209800"/>
            <a:ext cx="303213" cy="641350"/>
          </a:xfrm>
          <a:prstGeom prst="rect">
            <a:avLst/>
          </a:prstGeom>
          <a:noFill/>
          <a:ln w="9525">
            <a:noFill/>
            <a:miter lim="800000"/>
            <a:headEnd/>
            <a:tailEnd/>
          </a:ln>
        </p:spPr>
      </p:pic>
      <p:pic>
        <p:nvPicPr>
          <p:cNvPr id="14342" name="Picture 104" descr="general-server2"/>
          <p:cNvPicPr>
            <a:picLocks noChangeAspect="1" noChangeArrowheads="1"/>
          </p:cNvPicPr>
          <p:nvPr/>
        </p:nvPicPr>
        <p:blipFill>
          <a:blip r:embed="rId3" cstate="print"/>
          <a:srcRect l="27635" t="7086" r="29761" b="8504"/>
          <a:stretch>
            <a:fillRect/>
          </a:stretch>
        </p:blipFill>
        <p:spPr bwMode="auto">
          <a:xfrm>
            <a:off x="6324600" y="2971800"/>
            <a:ext cx="303213" cy="641350"/>
          </a:xfrm>
          <a:prstGeom prst="rect">
            <a:avLst/>
          </a:prstGeom>
          <a:noFill/>
          <a:ln w="9525">
            <a:noFill/>
            <a:miter lim="800000"/>
            <a:headEnd/>
            <a:tailEnd/>
          </a:ln>
        </p:spPr>
      </p:pic>
      <p:pic>
        <p:nvPicPr>
          <p:cNvPr id="14343" name="Picture 104" descr="general-server2"/>
          <p:cNvPicPr>
            <a:picLocks noChangeAspect="1" noChangeArrowheads="1"/>
          </p:cNvPicPr>
          <p:nvPr/>
        </p:nvPicPr>
        <p:blipFill>
          <a:blip r:embed="rId3" cstate="print"/>
          <a:srcRect l="27635" t="7086" r="29761" b="8504"/>
          <a:stretch>
            <a:fillRect/>
          </a:stretch>
        </p:blipFill>
        <p:spPr bwMode="auto">
          <a:xfrm>
            <a:off x="6324600" y="1371600"/>
            <a:ext cx="303213" cy="641350"/>
          </a:xfrm>
          <a:prstGeom prst="rect">
            <a:avLst/>
          </a:prstGeom>
          <a:noFill/>
          <a:ln w="9525">
            <a:noFill/>
            <a:miter lim="800000"/>
            <a:headEnd/>
            <a:tailEnd/>
          </a:ln>
        </p:spPr>
      </p:pic>
      <p:sp>
        <p:nvSpPr>
          <p:cNvPr id="50" name="Oval 49"/>
          <p:cNvSpPr/>
          <p:nvPr/>
        </p:nvSpPr>
        <p:spPr>
          <a:xfrm>
            <a:off x="3276600" y="1752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1" name="Oval 50"/>
          <p:cNvSpPr/>
          <p:nvPr/>
        </p:nvSpPr>
        <p:spPr>
          <a:xfrm>
            <a:off x="5867400" y="1676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2" name="Oval 51"/>
          <p:cNvSpPr/>
          <p:nvPr/>
        </p:nvSpPr>
        <p:spPr>
          <a:xfrm>
            <a:off x="5105400" y="2895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3" name="Oval 52"/>
          <p:cNvSpPr/>
          <p:nvPr/>
        </p:nvSpPr>
        <p:spPr>
          <a:xfrm>
            <a:off x="3276600" y="28956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54" name="Oval 53"/>
          <p:cNvSpPr/>
          <p:nvPr/>
        </p:nvSpPr>
        <p:spPr>
          <a:xfrm>
            <a:off x="1066800" y="3886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1</a:t>
            </a:r>
          </a:p>
        </p:txBody>
      </p:sp>
      <p:sp>
        <p:nvSpPr>
          <p:cNvPr id="55" name="Oval 54"/>
          <p:cNvSpPr/>
          <p:nvPr/>
        </p:nvSpPr>
        <p:spPr>
          <a:xfrm>
            <a:off x="1066800" y="44958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2</a:t>
            </a:r>
          </a:p>
        </p:txBody>
      </p:sp>
      <p:sp>
        <p:nvSpPr>
          <p:cNvPr id="56" name="Oval 55"/>
          <p:cNvSpPr/>
          <p:nvPr/>
        </p:nvSpPr>
        <p:spPr>
          <a:xfrm>
            <a:off x="1066800" y="51054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3</a:t>
            </a:r>
          </a:p>
        </p:txBody>
      </p:sp>
      <p:sp>
        <p:nvSpPr>
          <p:cNvPr id="58" name="Oval 57"/>
          <p:cNvSpPr/>
          <p:nvPr/>
        </p:nvSpPr>
        <p:spPr>
          <a:xfrm>
            <a:off x="1066800" y="5791200"/>
            <a:ext cx="381000" cy="304800"/>
          </a:xfrm>
          <a:prstGeom prst="ellipse">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4</a:t>
            </a:r>
          </a:p>
        </p:txBody>
      </p:sp>
      <p:sp>
        <p:nvSpPr>
          <p:cNvPr id="14352" name="TextBox 58"/>
          <p:cNvSpPr txBox="1">
            <a:spLocks noChangeArrowheads="1"/>
          </p:cNvSpPr>
          <p:nvPr/>
        </p:nvSpPr>
        <p:spPr bwMode="auto">
          <a:xfrm>
            <a:off x="1447800" y="3810000"/>
            <a:ext cx="6724650" cy="461963"/>
          </a:xfrm>
          <a:prstGeom prst="rect">
            <a:avLst/>
          </a:prstGeom>
          <a:noFill/>
          <a:ln w="9525">
            <a:noFill/>
            <a:miter lim="800000"/>
            <a:headEnd/>
            <a:tailEnd/>
          </a:ln>
        </p:spPr>
        <p:txBody>
          <a:bodyPr wrap="none">
            <a:spAutoFit/>
          </a:bodyPr>
          <a:lstStyle/>
          <a:p>
            <a:r>
              <a:rPr lang="en-US" sz="1200"/>
              <a:t>Web request received by BIG-IP application delivery platform. BIG-IP examines the request and </a:t>
            </a:r>
            <a:br>
              <a:rPr lang="en-US" sz="1200"/>
            </a:br>
            <a:r>
              <a:rPr lang="en-US" sz="1200"/>
              <a:t>determines to which server it should be sent. </a:t>
            </a:r>
          </a:p>
        </p:txBody>
      </p:sp>
      <p:sp>
        <p:nvSpPr>
          <p:cNvPr id="14353" name="TextBox 59"/>
          <p:cNvSpPr txBox="1">
            <a:spLocks noChangeArrowheads="1"/>
          </p:cNvSpPr>
          <p:nvPr/>
        </p:nvSpPr>
        <p:spPr bwMode="auto">
          <a:xfrm>
            <a:off x="1447800" y="4495800"/>
            <a:ext cx="6007100" cy="276225"/>
          </a:xfrm>
          <a:prstGeom prst="rect">
            <a:avLst/>
          </a:prstGeom>
          <a:noFill/>
          <a:ln w="9525">
            <a:noFill/>
            <a:miter lim="800000"/>
            <a:headEnd/>
            <a:tailEnd/>
          </a:ln>
        </p:spPr>
        <p:txBody>
          <a:bodyPr wrap="none">
            <a:spAutoFit/>
          </a:bodyPr>
          <a:lstStyle/>
          <a:p>
            <a:r>
              <a:rPr lang="en-US" sz="1200"/>
              <a:t>Request sent to appropriate web application server where processing occurs normally</a:t>
            </a:r>
          </a:p>
        </p:txBody>
      </p:sp>
      <p:sp>
        <p:nvSpPr>
          <p:cNvPr id="14354" name="TextBox 60"/>
          <p:cNvSpPr txBox="1">
            <a:spLocks noChangeArrowheads="1"/>
          </p:cNvSpPr>
          <p:nvPr/>
        </p:nvSpPr>
        <p:spPr bwMode="auto">
          <a:xfrm>
            <a:off x="1447800" y="5105400"/>
            <a:ext cx="6958013" cy="461963"/>
          </a:xfrm>
          <a:prstGeom prst="rect">
            <a:avLst/>
          </a:prstGeom>
          <a:noFill/>
          <a:ln w="9525">
            <a:noFill/>
            <a:miter lim="800000"/>
            <a:headEnd/>
            <a:tailEnd/>
          </a:ln>
        </p:spPr>
        <p:txBody>
          <a:bodyPr wrap="none">
            <a:spAutoFit/>
          </a:bodyPr>
          <a:lstStyle/>
          <a:p>
            <a:r>
              <a:rPr lang="en-US" sz="1200"/>
              <a:t>BIG-IP recognizes that the response contains a credit card number. The iRule “scrubs” the number </a:t>
            </a:r>
            <a:br>
              <a:rPr lang="en-US" sz="1200"/>
            </a:br>
            <a:r>
              <a:rPr lang="en-US" sz="1200"/>
              <a:t>by replacing all digits in the credit card number with an X </a:t>
            </a:r>
          </a:p>
        </p:txBody>
      </p:sp>
      <p:pic>
        <p:nvPicPr>
          <p:cNvPr id="14355" name="Picture 35" descr="new_platforms"/>
          <p:cNvPicPr>
            <a:picLocks noChangeAspect="1" noChangeArrowheads="1"/>
          </p:cNvPicPr>
          <p:nvPr/>
        </p:nvPicPr>
        <p:blipFill>
          <a:blip r:embed="rId4" cstate="print"/>
          <a:srcRect/>
          <a:stretch>
            <a:fillRect/>
          </a:stretch>
        </p:blipFill>
        <p:spPr bwMode="auto">
          <a:xfrm>
            <a:off x="3276600" y="2286000"/>
            <a:ext cx="2209800" cy="541338"/>
          </a:xfrm>
          <a:prstGeom prst="rect">
            <a:avLst/>
          </a:prstGeom>
          <a:noFill/>
          <a:ln w="9525">
            <a:noFill/>
            <a:miter lim="800000"/>
            <a:headEnd/>
            <a:tailEnd/>
          </a:ln>
        </p:spPr>
      </p:pic>
      <p:pic>
        <p:nvPicPr>
          <p:cNvPr id="14356" name="Picture 78" descr="computer"/>
          <p:cNvPicPr>
            <a:picLocks noChangeAspect="1" noChangeArrowheads="1"/>
          </p:cNvPicPr>
          <p:nvPr/>
        </p:nvPicPr>
        <p:blipFill>
          <a:blip r:embed="rId5" cstate="print"/>
          <a:srcRect/>
          <a:stretch>
            <a:fillRect/>
          </a:stretch>
        </p:blipFill>
        <p:spPr bwMode="auto">
          <a:xfrm>
            <a:off x="914400" y="2133600"/>
            <a:ext cx="914400" cy="723900"/>
          </a:xfrm>
          <a:prstGeom prst="rect">
            <a:avLst/>
          </a:prstGeom>
          <a:noFill/>
          <a:ln w="9525">
            <a:noFill/>
            <a:miter lim="800000"/>
            <a:headEnd/>
            <a:tailEnd/>
          </a:ln>
        </p:spPr>
      </p:pic>
      <p:sp>
        <p:nvSpPr>
          <p:cNvPr id="14357" name="TextBox 21"/>
          <p:cNvSpPr txBox="1">
            <a:spLocks noChangeArrowheads="1"/>
          </p:cNvSpPr>
          <p:nvPr/>
        </p:nvSpPr>
        <p:spPr bwMode="auto">
          <a:xfrm>
            <a:off x="1524000" y="5791200"/>
            <a:ext cx="4537075" cy="276225"/>
          </a:xfrm>
          <a:prstGeom prst="rect">
            <a:avLst/>
          </a:prstGeom>
          <a:noFill/>
          <a:ln w="9525">
            <a:noFill/>
            <a:miter lim="800000"/>
            <a:headEnd/>
            <a:tailEnd/>
          </a:ln>
        </p:spPr>
        <p:txBody>
          <a:bodyPr wrap="none">
            <a:spAutoFit/>
          </a:bodyPr>
          <a:lstStyle/>
          <a:p>
            <a:r>
              <a:rPr lang="en-US" sz="1200"/>
              <a:t>BIG-IP returns the response with the “clean” data to the browser</a:t>
            </a:r>
          </a:p>
        </p:txBody>
      </p:sp>
      <p:sp>
        <p:nvSpPr>
          <p:cNvPr id="14358" name="Title 1"/>
          <p:cNvSpPr>
            <a:spLocks noGrp="1"/>
          </p:cNvSpPr>
          <p:nvPr>
            <p:ph type="title"/>
          </p:nvPr>
        </p:nvSpPr>
        <p:spPr/>
        <p:txBody>
          <a:bodyPr/>
          <a:lstStyle/>
          <a:p>
            <a:r>
              <a:rPr lang="en-US" smtClean="0"/>
              <a:t>Data Scrubbing </a:t>
            </a:r>
          </a:p>
        </p:txBody>
      </p:sp>
    </p:spTree>
    <p:extLst>
      <p:ext uri="{BB962C8B-B14F-4D97-AF65-F5344CB8AC3E}">
        <p14:creationId xmlns:p14="http://schemas.microsoft.com/office/powerpoint/2010/main" val="5817631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Data Scrubbing </a:t>
            </a:r>
          </a:p>
        </p:txBody>
      </p:sp>
      <p:sp>
        <p:nvSpPr>
          <p:cNvPr id="15363" name="Content Placeholder 2"/>
          <p:cNvSpPr>
            <a:spLocks noGrp="1"/>
          </p:cNvSpPr>
          <p:nvPr>
            <p:ph idx="1"/>
          </p:nvPr>
        </p:nvSpPr>
        <p:spPr>
          <a:xfrm>
            <a:off x="76200" y="1905000"/>
            <a:ext cx="5257800" cy="3352800"/>
          </a:xfrm>
        </p:spPr>
        <p:txBody>
          <a:bodyPr/>
          <a:lstStyle/>
          <a:p>
            <a:pPr>
              <a:lnSpc>
                <a:spcPct val="50000"/>
              </a:lnSpc>
              <a:buFontTx/>
              <a:buNone/>
            </a:pPr>
            <a:r>
              <a:rPr lang="en-US" sz="1400" dirty="0" smtClean="0">
                <a:solidFill>
                  <a:srgbClr val="000000"/>
                </a:solidFill>
              </a:rPr>
              <a:t>when HTTP_REQUEST {</a:t>
            </a:r>
          </a:p>
          <a:p>
            <a:pPr>
              <a:lnSpc>
                <a:spcPct val="50000"/>
              </a:lnSpc>
              <a:buFontTx/>
              <a:buNone/>
            </a:pPr>
            <a:r>
              <a:rPr lang="en-US" sz="1400" dirty="0" smtClean="0">
                <a:solidFill>
                  <a:srgbClr val="000000"/>
                </a:solidFill>
              </a:rPr>
              <a:t>  # Don't allow data to be chunked</a:t>
            </a:r>
          </a:p>
          <a:p>
            <a:pPr>
              <a:lnSpc>
                <a:spcPct val="50000"/>
              </a:lnSpc>
              <a:buFontTx/>
              <a:buNone/>
            </a:pPr>
            <a:r>
              <a:rPr lang="en-US" sz="1400" dirty="0" smtClean="0">
                <a:solidFill>
                  <a:srgbClr val="000000"/>
                </a:solidFill>
              </a:rPr>
              <a:t>  if { [HTTP::version] </a:t>
            </a:r>
            <a:r>
              <a:rPr lang="en-US" sz="1400" dirty="0" err="1" smtClean="0">
                <a:solidFill>
                  <a:srgbClr val="000000"/>
                </a:solidFill>
              </a:rPr>
              <a:t>eq</a:t>
            </a:r>
            <a:r>
              <a:rPr lang="en-US" sz="1400" dirty="0" smtClean="0">
                <a:solidFill>
                  <a:srgbClr val="000000"/>
                </a:solidFill>
              </a:rPr>
              <a:t> "1.1" } {</a:t>
            </a:r>
          </a:p>
          <a:p>
            <a:pPr>
              <a:lnSpc>
                <a:spcPct val="50000"/>
              </a:lnSpc>
              <a:buFontTx/>
              <a:buNone/>
            </a:pPr>
            <a:r>
              <a:rPr lang="en-US" sz="1400" dirty="0" smtClean="0">
                <a:solidFill>
                  <a:srgbClr val="000000"/>
                </a:solidFill>
              </a:rPr>
              <a:t>      if { [HTTP::header </a:t>
            </a:r>
            <a:r>
              <a:rPr lang="en-US" sz="1400" dirty="0" err="1" smtClean="0">
                <a:solidFill>
                  <a:srgbClr val="000000"/>
                </a:solidFill>
              </a:rPr>
              <a:t>is_keepalive</a:t>
            </a:r>
            <a:r>
              <a:rPr lang="en-US" sz="1400" dirty="0" smtClean="0">
                <a:solidFill>
                  <a:srgbClr val="000000"/>
                </a:solidFill>
              </a:rPr>
              <a:t>] } {</a:t>
            </a:r>
          </a:p>
          <a:p>
            <a:pPr>
              <a:lnSpc>
                <a:spcPct val="50000"/>
              </a:lnSpc>
              <a:buFontTx/>
              <a:buNone/>
            </a:pPr>
            <a:r>
              <a:rPr lang="en-US" sz="1400" dirty="0" smtClean="0">
                <a:solidFill>
                  <a:srgbClr val="000000"/>
                </a:solidFill>
              </a:rPr>
              <a:t>         HTTP::header replace "Connection" "Keep-Alive"</a:t>
            </a:r>
          </a:p>
          <a:p>
            <a:pPr>
              <a:lnSpc>
                <a:spcPct val="50000"/>
              </a:lnSpc>
              <a:buFontTx/>
              <a:buNone/>
            </a:pPr>
            <a:r>
              <a:rPr lang="en-US" sz="1400" dirty="0" smtClean="0">
                <a:solidFill>
                  <a:srgbClr val="000000"/>
                </a:solidFill>
              </a:rPr>
              <a:t>      }</a:t>
            </a:r>
          </a:p>
          <a:p>
            <a:pPr>
              <a:lnSpc>
                <a:spcPct val="50000"/>
              </a:lnSpc>
              <a:buFontTx/>
              <a:buNone/>
            </a:pPr>
            <a:r>
              <a:rPr lang="en-US" sz="1400" dirty="0" smtClean="0">
                <a:solidFill>
                  <a:srgbClr val="000000"/>
                </a:solidFill>
              </a:rPr>
              <a:t>      HTTP::version "1.0"</a:t>
            </a:r>
          </a:p>
          <a:p>
            <a:pPr>
              <a:lnSpc>
                <a:spcPct val="50000"/>
              </a:lnSpc>
              <a:buFontTx/>
              <a:buNone/>
            </a:pPr>
            <a:r>
              <a:rPr lang="en-US" sz="1400" dirty="0" smtClean="0">
                <a:solidFill>
                  <a:srgbClr val="000000"/>
                </a:solidFill>
              </a:rPr>
              <a:t>   }</a:t>
            </a:r>
          </a:p>
          <a:p>
            <a:pPr>
              <a:lnSpc>
                <a:spcPct val="50000"/>
              </a:lnSpc>
              <a:buFontTx/>
              <a:buNone/>
            </a:pPr>
            <a:r>
              <a:rPr lang="en-US" sz="1400" dirty="0" smtClean="0">
                <a:solidFill>
                  <a:srgbClr val="000000"/>
                </a:solidFill>
              </a:rPr>
              <a:t>}</a:t>
            </a:r>
          </a:p>
          <a:p>
            <a:pPr>
              <a:lnSpc>
                <a:spcPct val="50000"/>
              </a:lnSpc>
              <a:buFontTx/>
              <a:buNone/>
            </a:pPr>
            <a:endParaRPr lang="en-US" sz="1400" dirty="0" smtClean="0">
              <a:solidFill>
                <a:srgbClr val="000000"/>
              </a:solidFill>
            </a:endParaRPr>
          </a:p>
          <a:p>
            <a:pPr>
              <a:lnSpc>
                <a:spcPct val="50000"/>
              </a:lnSpc>
              <a:buFontTx/>
              <a:buNone/>
            </a:pPr>
            <a:endParaRPr lang="en-US" sz="1400" dirty="0" smtClean="0">
              <a:solidFill>
                <a:srgbClr val="000000"/>
              </a:solidFill>
            </a:endParaRPr>
          </a:p>
          <a:p>
            <a:pPr>
              <a:lnSpc>
                <a:spcPct val="50000"/>
              </a:lnSpc>
              <a:buFontTx/>
              <a:buNone/>
            </a:pPr>
            <a:endParaRPr lang="en-US" sz="1400" dirty="0" smtClean="0">
              <a:solidFill>
                <a:srgbClr val="000000"/>
              </a:solidFill>
            </a:endParaRPr>
          </a:p>
        </p:txBody>
      </p:sp>
      <p:sp>
        <p:nvSpPr>
          <p:cNvPr id="2" name="TextBox 1"/>
          <p:cNvSpPr txBox="1"/>
          <p:nvPr/>
        </p:nvSpPr>
        <p:spPr>
          <a:xfrm>
            <a:off x="4267200" y="1463400"/>
            <a:ext cx="5410200" cy="4480200"/>
          </a:xfrm>
          <a:prstGeom prst="rect">
            <a:avLst/>
          </a:prstGeom>
          <a:noFill/>
        </p:spPr>
        <p:txBody>
          <a:bodyPr wrap="square" rtlCol="0">
            <a:spAutoFit/>
          </a:bodyPr>
          <a:lstStyle/>
          <a:p>
            <a:pPr>
              <a:lnSpc>
                <a:spcPct val="120000"/>
              </a:lnSpc>
              <a:buFontTx/>
              <a:buNone/>
            </a:pPr>
            <a:r>
              <a:rPr lang="en-US" sz="1400" dirty="0">
                <a:solidFill>
                  <a:srgbClr val="000000"/>
                </a:solidFill>
              </a:rPr>
              <a:t>when HTTP_RESPONSE {</a:t>
            </a:r>
          </a:p>
          <a:p>
            <a:pPr>
              <a:lnSpc>
                <a:spcPct val="120000"/>
              </a:lnSpc>
              <a:buFontTx/>
              <a:buNone/>
            </a:pPr>
            <a:r>
              <a:rPr lang="en-US" sz="1400" dirty="0">
                <a:solidFill>
                  <a:srgbClr val="000000"/>
                </a:solidFill>
              </a:rPr>
              <a:t>  # Only check responses that are a text content type </a:t>
            </a:r>
          </a:p>
          <a:p>
            <a:pPr>
              <a:lnSpc>
                <a:spcPct val="120000"/>
              </a:lnSpc>
              <a:buFontTx/>
              <a:buNone/>
            </a:pPr>
            <a:r>
              <a:rPr lang="en-US" sz="1400" dirty="0">
                <a:solidFill>
                  <a:srgbClr val="000000"/>
                </a:solidFill>
              </a:rPr>
              <a:t>  # (text/html, text/xml, text/plain, </a:t>
            </a:r>
            <a:r>
              <a:rPr lang="en-US" sz="1400" dirty="0" err="1">
                <a:solidFill>
                  <a:srgbClr val="000000"/>
                </a:solidFill>
              </a:rPr>
              <a:t>etc</a:t>
            </a:r>
            <a:r>
              <a:rPr lang="en-US" sz="1400" dirty="0">
                <a:solidFill>
                  <a:srgbClr val="000000"/>
                </a:solidFill>
              </a:rPr>
              <a:t>).</a:t>
            </a:r>
          </a:p>
          <a:p>
            <a:pPr>
              <a:lnSpc>
                <a:spcPct val="120000"/>
              </a:lnSpc>
              <a:buFontTx/>
              <a:buNone/>
            </a:pPr>
            <a:r>
              <a:rPr lang="en-US" sz="1400" dirty="0">
                <a:solidFill>
                  <a:srgbClr val="000000"/>
                </a:solidFill>
              </a:rPr>
              <a:t>  if { [HTTP::header "Content-Type"] </a:t>
            </a:r>
            <a:r>
              <a:rPr lang="en-US" sz="1400" dirty="0" err="1">
                <a:solidFill>
                  <a:srgbClr val="000000"/>
                </a:solidFill>
              </a:rPr>
              <a:t>starts_with</a:t>
            </a:r>
            <a:r>
              <a:rPr lang="en-US" sz="1400" dirty="0">
                <a:solidFill>
                  <a:srgbClr val="000000"/>
                </a:solidFill>
              </a:rPr>
              <a:t> "text/" } {</a:t>
            </a:r>
          </a:p>
          <a:p>
            <a:pPr>
              <a:lnSpc>
                <a:spcPct val="120000"/>
              </a:lnSpc>
              <a:buFontTx/>
              <a:buNone/>
            </a:pPr>
            <a:r>
              <a:rPr lang="en-US" sz="1400" dirty="0">
                <a:solidFill>
                  <a:srgbClr val="000000"/>
                </a:solidFill>
              </a:rPr>
              <a:t>    # Get the content length so we can request the data to be</a:t>
            </a:r>
          </a:p>
          <a:p>
            <a:pPr>
              <a:lnSpc>
                <a:spcPct val="120000"/>
              </a:lnSpc>
              <a:buFontTx/>
              <a:buNone/>
            </a:pPr>
            <a:r>
              <a:rPr lang="en-US" sz="1400" dirty="0">
                <a:solidFill>
                  <a:srgbClr val="000000"/>
                </a:solidFill>
              </a:rPr>
              <a:t>    # processed in the HTTP_RESPONSE_DATA event.</a:t>
            </a:r>
          </a:p>
          <a:p>
            <a:pPr>
              <a:lnSpc>
                <a:spcPct val="120000"/>
              </a:lnSpc>
              <a:buFontTx/>
              <a:buNone/>
            </a:pPr>
            <a:r>
              <a:rPr lang="en-US" sz="1400" dirty="0">
                <a:solidFill>
                  <a:srgbClr val="000000"/>
                </a:solidFill>
              </a:rPr>
              <a:t>    if { [HTTP::header exists "Content-Length"] } {</a:t>
            </a:r>
          </a:p>
          <a:p>
            <a:pPr>
              <a:lnSpc>
                <a:spcPct val="120000"/>
              </a:lnSpc>
              <a:buFontTx/>
              <a:buNone/>
            </a:pPr>
            <a:r>
              <a:rPr lang="en-US" sz="1400" dirty="0">
                <a:solidFill>
                  <a:srgbClr val="000000"/>
                </a:solidFill>
              </a:rPr>
              <a:t>      set </a:t>
            </a:r>
            <a:r>
              <a:rPr lang="en-US" sz="1400" dirty="0" err="1">
                <a:solidFill>
                  <a:srgbClr val="000000"/>
                </a:solidFill>
              </a:rPr>
              <a:t>content_length</a:t>
            </a:r>
            <a:r>
              <a:rPr lang="en-US" sz="1400" dirty="0">
                <a:solidFill>
                  <a:srgbClr val="000000"/>
                </a:solidFill>
              </a:rPr>
              <a:t> [HTTP::header "Content-Length"]</a:t>
            </a:r>
          </a:p>
          <a:p>
            <a:pPr>
              <a:lnSpc>
                <a:spcPct val="120000"/>
              </a:lnSpc>
              <a:buFontTx/>
              <a:buNone/>
            </a:pPr>
            <a:r>
              <a:rPr lang="en-US" sz="1400" dirty="0">
                <a:solidFill>
                  <a:srgbClr val="000000"/>
                </a:solidFill>
              </a:rPr>
              <a:t>    } else {</a:t>
            </a:r>
          </a:p>
          <a:p>
            <a:pPr>
              <a:lnSpc>
                <a:spcPct val="120000"/>
              </a:lnSpc>
              <a:buFontTx/>
              <a:buNone/>
            </a:pPr>
            <a:r>
              <a:rPr lang="en-US" sz="1400" dirty="0">
                <a:solidFill>
                  <a:srgbClr val="000000"/>
                </a:solidFill>
              </a:rPr>
              <a:t>      set </a:t>
            </a:r>
            <a:r>
              <a:rPr lang="en-US" sz="1400" dirty="0" err="1">
                <a:solidFill>
                  <a:srgbClr val="000000"/>
                </a:solidFill>
              </a:rPr>
              <a:t>content_length</a:t>
            </a:r>
            <a:r>
              <a:rPr lang="en-US" sz="1400" dirty="0">
                <a:solidFill>
                  <a:srgbClr val="000000"/>
                </a:solidFill>
              </a:rPr>
              <a:t> 1000000000</a:t>
            </a:r>
          </a:p>
          <a:p>
            <a:pPr>
              <a:lnSpc>
                <a:spcPct val="120000"/>
              </a:lnSpc>
              <a:buFontTx/>
              <a:buNone/>
            </a:pPr>
            <a:r>
              <a:rPr lang="en-US" sz="1400" dirty="0">
                <a:solidFill>
                  <a:srgbClr val="000000"/>
                </a:solidFill>
              </a:rPr>
              <a:t>    }</a:t>
            </a:r>
          </a:p>
          <a:p>
            <a:pPr>
              <a:lnSpc>
                <a:spcPct val="120000"/>
              </a:lnSpc>
              <a:buFontTx/>
              <a:buNone/>
            </a:pPr>
            <a:r>
              <a:rPr lang="en-US" sz="1400" dirty="0">
                <a:solidFill>
                  <a:srgbClr val="000000"/>
                </a:solidFill>
              </a:rPr>
              <a:t>    if { $</a:t>
            </a:r>
            <a:r>
              <a:rPr lang="en-US" sz="1400" dirty="0" err="1">
                <a:solidFill>
                  <a:srgbClr val="000000"/>
                </a:solidFill>
              </a:rPr>
              <a:t>content_length</a:t>
            </a:r>
            <a:r>
              <a:rPr lang="en-US" sz="1400" dirty="0">
                <a:solidFill>
                  <a:srgbClr val="000000"/>
                </a:solidFill>
              </a:rPr>
              <a:t> &gt; 0 } {</a:t>
            </a:r>
          </a:p>
          <a:p>
            <a:pPr>
              <a:lnSpc>
                <a:spcPct val="120000"/>
              </a:lnSpc>
              <a:buFontTx/>
              <a:buNone/>
            </a:pPr>
            <a:r>
              <a:rPr lang="en-US" sz="1400" dirty="0">
                <a:solidFill>
                  <a:srgbClr val="000000"/>
                </a:solidFill>
              </a:rPr>
              <a:t>       HTTP::collect $</a:t>
            </a:r>
            <a:r>
              <a:rPr lang="en-US" sz="1400" dirty="0" err="1">
                <a:solidFill>
                  <a:srgbClr val="000000"/>
                </a:solidFill>
              </a:rPr>
              <a:t>content_length</a:t>
            </a:r>
            <a:endParaRPr lang="en-US" sz="1400" dirty="0">
              <a:solidFill>
                <a:srgbClr val="000000"/>
              </a:solidFill>
            </a:endParaRPr>
          </a:p>
          <a:p>
            <a:pPr>
              <a:lnSpc>
                <a:spcPct val="120000"/>
              </a:lnSpc>
              <a:buFontTx/>
              <a:buNone/>
            </a:pPr>
            <a:r>
              <a:rPr lang="en-US" sz="1400" dirty="0">
                <a:solidFill>
                  <a:srgbClr val="000000"/>
                </a:solidFill>
              </a:rPr>
              <a:t>    }</a:t>
            </a:r>
          </a:p>
          <a:p>
            <a:pPr>
              <a:lnSpc>
                <a:spcPct val="120000"/>
              </a:lnSpc>
              <a:buFontTx/>
              <a:buNone/>
            </a:pPr>
            <a:r>
              <a:rPr lang="en-US" sz="1400" dirty="0">
                <a:solidFill>
                  <a:srgbClr val="000000"/>
                </a:solidFill>
              </a:rPr>
              <a:t>  }</a:t>
            </a:r>
          </a:p>
          <a:p>
            <a:pPr>
              <a:lnSpc>
                <a:spcPct val="120000"/>
              </a:lnSpc>
              <a:buFontTx/>
              <a:buNone/>
            </a:pPr>
            <a:r>
              <a:rPr lang="en-US" sz="1400" dirty="0">
                <a:solidFill>
                  <a:srgbClr val="000000"/>
                </a:solidFill>
              </a:rPr>
              <a:t>}</a:t>
            </a:r>
          </a:p>
          <a:p>
            <a:pPr>
              <a:lnSpc>
                <a:spcPct val="120000"/>
              </a:lnSpc>
            </a:pPr>
            <a:endParaRPr lang="en-US" sz="1400" dirty="0"/>
          </a:p>
        </p:txBody>
      </p:sp>
    </p:spTree>
    <p:extLst>
      <p:ext uri="{BB962C8B-B14F-4D97-AF65-F5344CB8AC3E}">
        <p14:creationId xmlns:p14="http://schemas.microsoft.com/office/powerpoint/2010/main" val="47208322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228600" y="962025"/>
            <a:ext cx="9140825" cy="6124575"/>
          </a:xfrm>
          <a:prstGeom prst="rect">
            <a:avLst/>
          </a:prstGeom>
          <a:noFill/>
          <a:ln w="9525">
            <a:noFill/>
            <a:miter lim="800000"/>
            <a:headEnd/>
            <a:tailEnd/>
          </a:ln>
        </p:spPr>
        <p:txBody>
          <a:bodyPr wrap="none">
            <a:spAutoFit/>
          </a:bodyPr>
          <a:lstStyle/>
          <a:p>
            <a:r>
              <a:rPr lang="en-US" sz="800" dirty="0"/>
              <a:t>when HTTP_RESPONSE_DATA {</a:t>
            </a:r>
          </a:p>
          <a:p>
            <a:r>
              <a:rPr lang="en-US" sz="800" dirty="0"/>
              <a:t>  # Find ALL the possible credit card numbers in one pass  </a:t>
            </a:r>
          </a:p>
          <a:p>
            <a:r>
              <a:rPr lang="en-US" sz="800" dirty="0"/>
              <a:t>  set </a:t>
            </a:r>
            <a:r>
              <a:rPr lang="en-US" sz="800" dirty="0" err="1"/>
              <a:t>card_indices</a:t>
            </a:r>
            <a:r>
              <a:rPr lang="en-US" sz="800" dirty="0"/>
              <a:t> [</a:t>
            </a:r>
            <a:r>
              <a:rPr lang="en-US" sz="800" dirty="0" err="1"/>
              <a:t>regexp</a:t>
            </a:r>
            <a:r>
              <a:rPr lang="en-US" sz="800" dirty="0"/>
              <a:t> -all -inline -indices {(?:3[4|7]\d{2})(?:[ ,-]?(?:\d{5}(?:\d{1})?)){2}|(?:4\d{3})(?:[ ,-]?(?:\d{4})){3}|(?:5[1-5]\d{2})(?:[ ,-]?(?:\d{4})){3}|(?:6011)(?:[ ,-]?(?:\d{4})){3}} [HTTP::payload]]  </a:t>
            </a:r>
          </a:p>
          <a:p>
            <a:endParaRPr lang="en-US" sz="800" dirty="0"/>
          </a:p>
          <a:p>
            <a:r>
              <a:rPr lang="en-US" sz="800" dirty="0"/>
              <a:t>  </a:t>
            </a:r>
            <a:r>
              <a:rPr lang="en-US" sz="800" dirty="0" err="1"/>
              <a:t>foreach</a:t>
            </a:r>
            <a:r>
              <a:rPr lang="en-US" sz="800" dirty="0"/>
              <a:t> </a:t>
            </a:r>
            <a:r>
              <a:rPr lang="en-US" sz="800" dirty="0" err="1"/>
              <a:t>card_idx</a:t>
            </a:r>
            <a:r>
              <a:rPr lang="en-US" sz="800" dirty="0"/>
              <a:t> $</a:t>
            </a:r>
            <a:r>
              <a:rPr lang="en-US" sz="800" dirty="0" err="1"/>
              <a:t>card_indices</a:t>
            </a:r>
            <a:r>
              <a:rPr lang="en-US" sz="800" dirty="0"/>
              <a:t> {</a:t>
            </a:r>
          </a:p>
          <a:p>
            <a:r>
              <a:rPr lang="en-US" sz="800" dirty="0"/>
              <a:t>    set </a:t>
            </a:r>
            <a:r>
              <a:rPr lang="en-US" sz="800" dirty="0" err="1"/>
              <a:t>card_start</a:t>
            </a:r>
            <a:r>
              <a:rPr lang="en-US" sz="800" dirty="0"/>
              <a:t> [</a:t>
            </a:r>
            <a:r>
              <a:rPr lang="en-US" sz="800" dirty="0" err="1"/>
              <a:t>lindex</a:t>
            </a:r>
            <a:r>
              <a:rPr lang="en-US" sz="800" dirty="0"/>
              <a:t> $</a:t>
            </a:r>
            <a:r>
              <a:rPr lang="en-US" sz="800" dirty="0" err="1"/>
              <a:t>card_idx</a:t>
            </a:r>
            <a:r>
              <a:rPr lang="en-US" sz="800" dirty="0"/>
              <a:t> 0]</a:t>
            </a:r>
          </a:p>
          <a:p>
            <a:r>
              <a:rPr lang="en-US" sz="800" dirty="0"/>
              <a:t>    set </a:t>
            </a:r>
            <a:r>
              <a:rPr lang="en-US" sz="800" dirty="0" err="1"/>
              <a:t>card_end</a:t>
            </a:r>
            <a:r>
              <a:rPr lang="en-US" sz="800" dirty="0"/>
              <a:t> [</a:t>
            </a:r>
            <a:r>
              <a:rPr lang="en-US" sz="800" dirty="0" err="1"/>
              <a:t>lindex</a:t>
            </a:r>
            <a:r>
              <a:rPr lang="en-US" sz="800" dirty="0"/>
              <a:t> $</a:t>
            </a:r>
            <a:r>
              <a:rPr lang="en-US" sz="800" dirty="0" err="1"/>
              <a:t>card_idx</a:t>
            </a:r>
            <a:r>
              <a:rPr lang="en-US" sz="800" dirty="0"/>
              <a:t> 1]</a:t>
            </a:r>
          </a:p>
          <a:p>
            <a:r>
              <a:rPr lang="en-US" sz="800" dirty="0"/>
              <a:t>    set </a:t>
            </a:r>
            <a:r>
              <a:rPr lang="en-US" sz="800" dirty="0" err="1"/>
              <a:t>card_len</a:t>
            </a:r>
            <a:r>
              <a:rPr lang="en-US" sz="800" dirty="0"/>
              <a:t> [</a:t>
            </a:r>
            <a:r>
              <a:rPr lang="en-US" sz="800" dirty="0" err="1"/>
              <a:t>expr</a:t>
            </a:r>
            <a:r>
              <a:rPr lang="en-US" sz="800" dirty="0"/>
              <a:t> {$</a:t>
            </a:r>
            <a:r>
              <a:rPr lang="en-US" sz="800" dirty="0" err="1"/>
              <a:t>card_end</a:t>
            </a:r>
            <a:r>
              <a:rPr lang="en-US" sz="800" dirty="0"/>
              <a:t> - $</a:t>
            </a:r>
            <a:r>
              <a:rPr lang="en-US" sz="800" dirty="0" err="1"/>
              <a:t>card_start</a:t>
            </a:r>
            <a:r>
              <a:rPr lang="en-US" sz="800" dirty="0"/>
              <a:t> + 1}]</a:t>
            </a:r>
          </a:p>
          <a:p>
            <a:r>
              <a:rPr lang="en-US" sz="800" dirty="0"/>
              <a:t>    set </a:t>
            </a:r>
            <a:r>
              <a:rPr lang="en-US" sz="800" dirty="0" err="1"/>
              <a:t>card_number</a:t>
            </a:r>
            <a:r>
              <a:rPr lang="en-US" sz="800" dirty="0"/>
              <a:t> [string range [HTTP::payload] $</a:t>
            </a:r>
            <a:r>
              <a:rPr lang="en-US" sz="800" dirty="0" err="1"/>
              <a:t>card_start</a:t>
            </a:r>
            <a:r>
              <a:rPr lang="en-US" sz="800" dirty="0"/>
              <a:t> $</a:t>
            </a:r>
            <a:r>
              <a:rPr lang="en-US" sz="800" dirty="0" err="1"/>
              <a:t>card_end</a:t>
            </a:r>
            <a:r>
              <a:rPr lang="en-US" sz="800" dirty="0"/>
              <a:t>]</a:t>
            </a:r>
          </a:p>
          <a:p>
            <a:r>
              <a:rPr lang="en-US" sz="800" dirty="0"/>
              <a:t>    # Remove dash or space if they exist and count the </a:t>
            </a:r>
            <a:r>
              <a:rPr lang="en-US" sz="800" dirty="0" err="1"/>
              <a:t>occurences</a:t>
            </a:r>
            <a:r>
              <a:rPr lang="en-US" sz="800" dirty="0"/>
              <a:t> in variable cutouts.</a:t>
            </a:r>
          </a:p>
          <a:p>
            <a:r>
              <a:rPr lang="en-US" sz="800" dirty="0"/>
              <a:t>    set cutouts [</a:t>
            </a:r>
            <a:r>
              <a:rPr lang="en-US" sz="800" dirty="0" err="1"/>
              <a:t>regsub</a:t>
            </a:r>
            <a:r>
              <a:rPr lang="en-US" sz="800" dirty="0"/>
              <a:t> -all {[- ]} $</a:t>
            </a:r>
            <a:r>
              <a:rPr lang="en-US" sz="800" dirty="0" err="1"/>
              <a:t>card_number</a:t>
            </a:r>
            <a:r>
              <a:rPr lang="en-US" sz="800" dirty="0"/>
              <a:t> "" </a:t>
            </a:r>
            <a:r>
              <a:rPr lang="en-US" sz="800" dirty="0" err="1"/>
              <a:t>card_number</a:t>
            </a:r>
            <a:r>
              <a:rPr lang="en-US" sz="800" dirty="0"/>
              <a:t>]</a:t>
            </a:r>
          </a:p>
          <a:p>
            <a:r>
              <a:rPr lang="en-US" sz="800" dirty="0"/>
              <a:t>    # </a:t>
            </a:r>
            <a:r>
              <a:rPr lang="en-US" sz="800" dirty="0" err="1"/>
              <a:t>Adjsut</a:t>
            </a:r>
            <a:r>
              <a:rPr lang="en-US" sz="800" dirty="0"/>
              <a:t> </a:t>
            </a:r>
            <a:r>
              <a:rPr lang="en-US" sz="800" dirty="0" err="1"/>
              <a:t>card_len</a:t>
            </a:r>
            <a:r>
              <a:rPr lang="en-US" sz="800" dirty="0"/>
              <a:t> variable but keep it for later use.</a:t>
            </a:r>
          </a:p>
          <a:p>
            <a:r>
              <a:rPr lang="en-US" sz="800" dirty="0"/>
              <a:t>    set </a:t>
            </a:r>
            <a:r>
              <a:rPr lang="en-US" sz="800" dirty="0" err="1"/>
              <a:t>new_card_len</a:t>
            </a:r>
            <a:r>
              <a:rPr lang="en-US" sz="800" dirty="0"/>
              <a:t> [</a:t>
            </a:r>
            <a:r>
              <a:rPr lang="en-US" sz="800" dirty="0" err="1"/>
              <a:t>expr</a:t>
            </a:r>
            <a:r>
              <a:rPr lang="en-US" sz="800" dirty="0"/>
              <a:t> {$</a:t>
            </a:r>
            <a:r>
              <a:rPr lang="en-US" sz="800" dirty="0" err="1"/>
              <a:t>card_len</a:t>
            </a:r>
            <a:r>
              <a:rPr lang="en-US" sz="800" dirty="0"/>
              <a:t> - $cutouts}]</a:t>
            </a:r>
          </a:p>
          <a:p>
            <a:endParaRPr lang="en-US" sz="800" dirty="0"/>
          </a:p>
          <a:p>
            <a:r>
              <a:rPr lang="en-US" sz="800" dirty="0"/>
              <a:t>    set double [</a:t>
            </a:r>
            <a:r>
              <a:rPr lang="en-US" sz="800" dirty="0" err="1"/>
              <a:t>expr</a:t>
            </a:r>
            <a:r>
              <a:rPr lang="en-US" sz="800" dirty="0"/>
              <a:t> {$</a:t>
            </a:r>
            <a:r>
              <a:rPr lang="en-US" sz="800" dirty="0" err="1"/>
              <a:t>new_card_len</a:t>
            </a:r>
            <a:r>
              <a:rPr lang="en-US" sz="800" dirty="0"/>
              <a:t> &amp; 1}]  </a:t>
            </a:r>
          </a:p>
          <a:p>
            <a:r>
              <a:rPr lang="en-US" sz="800" dirty="0"/>
              <a:t>    set </a:t>
            </a:r>
            <a:r>
              <a:rPr lang="en-US" sz="800" dirty="0" err="1"/>
              <a:t>chksum</a:t>
            </a:r>
            <a:r>
              <a:rPr lang="en-US" sz="800" dirty="0"/>
              <a:t> 0  </a:t>
            </a:r>
          </a:p>
          <a:p>
            <a:r>
              <a:rPr lang="en-US" sz="800" dirty="0"/>
              <a:t>    set </a:t>
            </a:r>
            <a:r>
              <a:rPr lang="en-US" sz="800" dirty="0" err="1"/>
              <a:t>isCard</a:t>
            </a:r>
            <a:r>
              <a:rPr lang="en-US" sz="800" dirty="0"/>
              <a:t> invalid</a:t>
            </a:r>
          </a:p>
          <a:p>
            <a:endParaRPr lang="en-US" sz="800" dirty="0"/>
          </a:p>
          <a:p>
            <a:r>
              <a:rPr lang="en-US" sz="800" dirty="0"/>
              <a:t>    # Calculate MOD10</a:t>
            </a:r>
          </a:p>
          <a:p>
            <a:r>
              <a:rPr lang="en-US" sz="800" dirty="0"/>
              <a:t>    for { set </a:t>
            </a:r>
            <a:r>
              <a:rPr lang="en-US" sz="800" dirty="0" err="1"/>
              <a:t>i</a:t>
            </a:r>
            <a:r>
              <a:rPr lang="en-US" sz="800" dirty="0"/>
              <a:t> 0 } { $</a:t>
            </a:r>
            <a:r>
              <a:rPr lang="en-US" sz="800" dirty="0" err="1"/>
              <a:t>i</a:t>
            </a:r>
            <a:r>
              <a:rPr lang="en-US" sz="800" dirty="0"/>
              <a:t> &lt; $</a:t>
            </a:r>
            <a:r>
              <a:rPr lang="en-US" sz="800" dirty="0" err="1"/>
              <a:t>new_card_len</a:t>
            </a:r>
            <a:r>
              <a:rPr lang="en-US" sz="800" dirty="0"/>
              <a:t> } { </a:t>
            </a:r>
            <a:r>
              <a:rPr lang="en-US" sz="800" dirty="0" err="1"/>
              <a:t>incr</a:t>
            </a:r>
            <a:r>
              <a:rPr lang="en-US" sz="800" dirty="0"/>
              <a:t> </a:t>
            </a:r>
            <a:r>
              <a:rPr lang="en-US" sz="800" dirty="0" err="1"/>
              <a:t>i</a:t>
            </a:r>
            <a:r>
              <a:rPr lang="en-US" sz="800" dirty="0"/>
              <a:t> } { </a:t>
            </a:r>
          </a:p>
          <a:p>
            <a:r>
              <a:rPr lang="en-US" sz="800" dirty="0"/>
              <a:t>       set c [string index $</a:t>
            </a:r>
            <a:r>
              <a:rPr lang="en-US" sz="800" dirty="0" err="1"/>
              <a:t>card_number</a:t>
            </a:r>
            <a:r>
              <a:rPr lang="en-US" sz="800" dirty="0"/>
              <a:t> $</a:t>
            </a:r>
            <a:r>
              <a:rPr lang="en-US" sz="800" dirty="0" err="1"/>
              <a:t>i</a:t>
            </a:r>
            <a:r>
              <a:rPr lang="en-US" sz="800" dirty="0"/>
              <a:t>]  </a:t>
            </a:r>
          </a:p>
          <a:p>
            <a:r>
              <a:rPr lang="en-US" sz="800" dirty="0"/>
              <a:t>       if {($</a:t>
            </a:r>
            <a:r>
              <a:rPr lang="en-US" sz="800" dirty="0" err="1"/>
              <a:t>i</a:t>
            </a:r>
            <a:r>
              <a:rPr lang="en-US" sz="800" dirty="0"/>
              <a:t> &amp; 1) == $double} {  </a:t>
            </a:r>
          </a:p>
          <a:p>
            <a:r>
              <a:rPr lang="en-US" sz="800" dirty="0"/>
              <a:t>          if {[</a:t>
            </a:r>
            <a:r>
              <a:rPr lang="en-US" sz="800" dirty="0" err="1"/>
              <a:t>incr</a:t>
            </a:r>
            <a:r>
              <a:rPr lang="en-US" sz="800" dirty="0"/>
              <a:t> c $c] &gt;= 10} {</a:t>
            </a:r>
            <a:r>
              <a:rPr lang="en-US" sz="800" dirty="0" err="1"/>
              <a:t>incr</a:t>
            </a:r>
            <a:r>
              <a:rPr lang="en-US" sz="800" dirty="0"/>
              <a:t> c -9}  </a:t>
            </a:r>
          </a:p>
          <a:p>
            <a:r>
              <a:rPr lang="en-US" sz="800" dirty="0"/>
              <a:t>       }  </a:t>
            </a:r>
          </a:p>
          <a:p>
            <a:r>
              <a:rPr lang="en-US" sz="800" dirty="0"/>
              <a:t>       </a:t>
            </a:r>
            <a:r>
              <a:rPr lang="en-US" sz="800" dirty="0" err="1"/>
              <a:t>incr</a:t>
            </a:r>
            <a:r>
              <a:rPr lang="en-US" sz="800" dirty="0"/>
              <a:t> </a:t>
            </a:r>
            <a:r>
              <a:rPr lang="en-US" sz="800" dirty="0" err="1"/>
              <a:t>chksum</a:t>
            </a:r>
            <a:r>
              <a:rPr lang="en-US" sz="800" dirty="0"/>
              <a:t> $c  </a:t>
            </a:r>
          </a:p>
          <a:p>
            <a:r>
              <a:rPr lang="en-US" sz="800" dirty="0"/>
              <a:t>    }  </a:t>
            </a:r>
          </a:p>
          <a:p>
            <a:endParaRPr lang="en-US" sz="800" dirty="0"/>
          </a:p>
          <a:p>
            <a:r>
              <a:rPr lang="en-US" sz="800" dirty="0"/>
              <a:t>    # Determine Card Type</a:t>
            </a:r>
          </a:p>
          <a:p>
            <a:r>
              <a:rPr lang="en-US" sz="800" dirty="0"/>
              <a:t>    switch [string index $</a:t>
            </a:r>
            <a:r>
              <a:rPr lang="en-US" sz="800" dirty="0" err="1"/>
              <a:t>card_number</a:t>
            </a:r>
            <a:r>
              <a:rPr lang="en-US" sz="800" dirty="0"/>
              <a:t> 0] {  </a:t>
            </a:r>
          </a:p>
          <a:p>
            <a:r>
              <a:rPr lang="en-US" sz="800" dirty="0"/>
              <a:t>       3 { set type </a:t>
            </a:r>
            <a:r>
              <a:rPr lang="en-US" sz="800" dirty="0" err="1"/>
              <a:t>AmericanExpress</a:t>
            </a:r>
            <a:r>
              <a:rPr lang="en-US" sz="800" dirty="0"/>
              <a:t> }  </a:t>
            </a:r>
          </a:p>
          <a:p>
            <a:r>
              <a:rPr lang="en-US" sz="800" dirty="0"/>
              <a:t>       4 { set type Visa }  </a:t>
            </a:r>
          </a:p>
          <a:p>
            <a:r>
              <a:rPr lang="en-US" sz="800" dirty="0"/>
              <a:t>       5 { set type MasterCard }  </a:t>
            </a:r>
          </a:p>
          <a:p>
            <a:r>
              <a:rPr lang="en-US" sz="800" dirty="0"/>
              <a:t>       6 { set type Discover }  </a:t>
            </a:r>
          </a:p>
          <a:p>
            <a:r>
              <a:rPr lang="en-US" sz="800" dirty="0"/>
              <a:t>       default { set type Unknown }  </a:t>
            </a:r>
          </a:p>
          <a:p>
            <a:r>
              <a:rPr lang="en-US" sz="800" dirty="0"/>
              <a:t>    }</a:t>
            </a:r>
          </a:p>
          <a:p>
            <a:r>
              <a:rPr lang="en-US" sz="800" dirty="0"/>
              <a:t>    </a:t>
            </a:r>
          </a:p>
          <a:p>
            <a:r>
              <a:rPr lang="en-US" sz="800" dirty="0"/>
              <a:t>    # If valid card number, then mask out numbers with X's  </a:t>
            </a:r>
          </a:p>
          <a:p>
            <a:r>
              <a:rPr lang="en-US" sz="800" dirty="0"/>
              <a:t>    if { ($</a:t>
            </a:r>
            <a:r>
              <a:rPr lang="en-US" sz="800" dirty="0" err="1"/>
              <a:t>chksum</a:t>
            </a:r>
            <a:r>
              <a:rPr lang="en-US" sz="800" dirty="0"/>
              <a:t> % 10) == 0 } {  </a:t>
            </a:r>
          </a:p>
          <a:p>
            <a:r>
              <a:rPr lang="en-US" sz="800" dirty="0"/>
              <a:t>       set </a:t>
            </a:r>
            <a:r>
              <a:rPr lang="en-US" sz="800" dirty="0" err="1"/>
              <a:t>isCard</a:t>
            </a:r>
            <a:r>
              <a:rPr lang="en-US" sz="800" dirty="0"/>
              <a:t> valid </a:t>
            </a:r>
          </a:p>
          <a:p>
            <a:r>
              <a:rPr lang="en-US" sz="800" dirty="0"/>
              <a:t>       HTTP::payload replace $</a:t>
            </a:r>
            <a:r>
              <a:rPr lang="en-US" sz="800" dirty="0" err="1"/>
              <a:t>card_start</a:t>
            </a:r>
            <a:r>
              <a:rPr lang="en-US" sz="800" dirty="0"/>
              <a:t> $</a:t>
            </a:r>
            <a:r>
              <a:rPr lang="en-US" sz="800" dirty="0" err="1"/>
              <a:t>card_len</a:t>
            </a:r>
            <a:r>
              <a:rPr lang="en-US" sz="800" dirty="0"/>
              <a:t> [string repeat "X" $</a:t>
            </a:r>
            <a:r>
              <a:rPr lang="en-US" sz="800" dirty="0" err="1"/>
              <a:t>card_len</a:t>
            </a:r>
            <a:r>
              <a:rPr lang="en-US" sz="800" dirty="0"/>
              <a:t>]</a:t>
            </a:r>
          </a:p>
          <a:p>
            <a:r>
              <a:rPr lang="en-US" sz="800" dirty="0"/>
              <a:t>    }</a:t>
            </a:r>
          </a:p>
          <a:p>
            <a:r>
              <a:rPr lang="en-US" sz="800" dirty="0"/>
              <a:t>    </a:t>
            </a:r>
          </a:p>
          <a:p>
            <a:r>
              <a:rPr lang="en-US" sz="800" dirty="0"/>
              <a:t>    # Log Results</a:t>
            </a:r>
          </a:p>
          <a:p>
            <a:r>
              <a:rPr lang="en-US" sz="800" dirty="0"/>
              <a:t>    log local0. "Found $</a:t>
            </a:r>
            <a:r>
              <a:rPr lang="en-US" sz="800" dirty="0" err="1"/>
              <a:t>isCard</a:t>
            </a:r>
            <a:r>
              <a:rPr lang="en-US" sz="800" dirty="0"/>
              <a:t> $type CC# $</a:t>
            </a:r>
            <a:r>
              <a:rPr lang="en-US" sz="800" dirty="0" err="1"/>
              <a:t>card_number</a:t>
            </a:r>
            <a:r>
              <a:rPr lang="en-US" sz="800" dirty="0"/>
              <a:t>"  </a:t>
            </a:r>
          </a:p>
          <a:p>
            <a:r>
              <a:rPr lang="en-US" sz="800" dirty="0"/>
              <a:t>  }</a:t>
            </a:r>
          </a:p>
          <a:p>
            <a:r>
              <a:rPr lang="en-US" sz="800" dirty="0"/>
              <a:t>}</a:t>
            </a:r>
          </a:p>
          <a:p>
            <a:endParaRPr lang="en-US" dirty="0"/>
          </a:p>
        </p:txBody>
      </p:sp>
    </p:spTree>
    <p:extLst>
      <p:ext uri="{BB962C8B-B14F-4D97-AF65-F5344CB8AC3E}">
        <p14:creationId xmlns:p14="http://schemas.microsoft.com/office/powerpoint/2010/main" val="33299709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233" y="944562"/>
            <a:ext cx="8229600" cy="808038"/>
          </a:xfrm>
        </p:spPr>
        <p:txBody>
          <a:bodyPr/>
          <a:lstStyle/>
          <a:p>
            <a:r>
              <a:rPr lang="en-US" dirty="0" smtClean="0">
                <a:latin typeface="Arial" pitchFamily="34" charset="0"/>
                <a:cs typeface="Arial" pitchFamily="34" charset="0"/>
              </a:rPr>
              <a:t>Example: “</a:t>
            </a:r>
            <a:r>
              <a:rPr lang="en-US" dirty="0" err="1" smtClean="0">
                <a:latin typeface="Arial" pitchFamily="34" charset="0"/>
                <a:cs typeface="Arial" pitchFamily="34" charset="0"/>
              </a:rPr>
              <a:t>Heatmaps</a:t>
            </a:r>
            <a:r>
              <a:rPr lang="en-US" dirty="0" smtClean="0">
                <a:latin typeface="Arial" pitchFamily="34" charset="0"/>
                <a:cs typeface="Arial" pitchFamily="34" charset="0"/>
              </a:rPr>
              <a:t>” via iRules</a:t>
            </a:r>
            <a:endParaRPr lang="en-US" dirty="0">
              <a:latin typeface="Arial" pitchFamily="34" charset="0"/>
              <a:cs typeface="Arial" pitchFamily="34" charset="0"/>
            </a:endParaRPr>
          </a:p>
        </p:txBody>
      </p:sp>
      <p:sp>
        <p:nvSpPr>
          <p:cNvPr id="5" name="TextBox 4"/>
          <p:cNvSpPr txBox="1"/>
          <p:nvPr/>
        </p:nvSpPr>
        <p:spPr>
          <a:xfrm>
            <a:off x="76200" y="1771471"/>
            <a:ext cx="4452257" cy="1200329"/>
          </a:xfrm>
          <a:prstGeom prst="rect">
            <a:avLst/>
          </a:prstGeom>
          <a:noFill/>
        </p:spPr>
        <p:txBody>
          <a:bodyPr wrap="square" rtlCol="0">
            <a:spAutoFit/>
          </a:bodyPr>
          <a:lstStyle/>
          <a:p>
            <a:pPr>
              <a:buClr>
                <a:srgbClr val="C00000"/>
              </a:buClr>
              <a:buFont typeface="Arial" pitchFamily="34" charset="0"/>
              <a:buChar char="•"/>
            </a:pPr>
            <a:r>
              <a:rPr lang="en-US" sz="1800" dirty="0" smtClean="0">
                <a:latin typeface="+mj-lt"/>
              </a:rPr>
              <a:t> Geo-location lookups via iRules</a:t>
            </a:r>
          </a:p>
          <a:p>
            <a:pPr>
              <a:buClr>
                <a:srgbClr val="C00000"/>
              </a:buClr>
              <a:buFont typeface="Arial" pitchFamily="34" charset="0"/>
              <a:buChar char="•"/>
            </a:pPr>
            <a:r>
              <a:rPr lang="en-US" sz="1800" dirty="0" smtClean="0">
                <a:latin typeface="+mj-lt"/>
              </a:rPr>
              <a:t> Regional Usage displayed</a:t>
            </a:r>
          </a:p>
          <a:p>
            <a:pPr>
              <a:buClr>
                <a:srgbClr val="C00000"/>
              </a:buClr>
              <a:buFont typeface="Arial" pitchFamily="34" charset="0"/>
              <a:buChar char="•"/>
            </a:pPr>
            <a:r>
              <a:rPr lang="en-US" sz="1800" dirty="0" smtClean="0">
                <a:latin typeface="+mj-lt"/>
              </a:rPr>
              <a:t> Utilizes </a:t>
            </a:r>
            <a:r>
              <a:rPr lang="en-US" sz="1800" dirty="0" err="1" smtClean="0">
                <a:latin typeface="+mj-lt"/>
              </a:rPr>
              <a:t>iRule</a:t>
            </a:r>
            <a:r>
              <a:rPr lang="en-US" sz="1800" dirty="0" smtClean="0">
                <a:latin typeface="+mj-lt"/>
              </a:rPr>
              <a:t> Tables feature</a:t>
            </a:r>
          </a:p>
          <a:p>
            <a:pPr>
              <a:buClr>
                <a:srgbClr val="C00000"/>
              </a:buClr>
              <a:buFont typeface="Arial" pitchFamily="34" charset="0"/>
              <a:buChar char="•"/>
            </a:pPr>
            <a:r>
              <a:rPr lang="en-US" sz="1800" dirty="0" smtClean="0">
                <a:latin typeface="+mj-lt"/>
              </a:rPr>
              <a:t> Fast and Efficient</a:t>
            </a:r>
          </a:p>
        </p:txBody>
      </p:sp>
      <p:pic>
        <p:nvPicPr>
          <p:cNvPr id="7" name="Picture 6"/>
          <p:cNvPicPr>
            <a:picLocks noChangeAspect="1" noChangeArrowheads="1"/>
          </p:cNvPicPr>
          <p:nvPr/>
        </p:nvPicPr>
        <p:blipFill>
          <a:blip r:embed="rId2" cstate="print"/>
          <a:srcRect/>
          <a:stretch>
            <a:fillRect/>
          </a:stretch>
        </p:blipFill>
        <p:spPr bwMode="auto">
          <a:xfrm>
            <a:off x="3733800" y="1449930"/>
            <a:ext cx="5184823" cy="2664870"/>
          </a:xfrm>
          <a:prstGeom prst="rect">
            <a:avLst/>
          </a:prstGeom>
          <a:noFill/>
          <a:ln w="9525">
            <a:noFill/>
            <a:miter lim="800000"/>
            <a:headEnd/>
            <a:tailEnd/>
          </a:ln>
          <a:effectLst>
            <a:innerShdw blurRad="63500" dist="50800" dir="13500000">
              <a:prstClr val="black">
                <a:alpha val="50000"/>
              </a:prstClr>
            </a:innerShdw>
          </a:effectLst>
        </p:spPr>
      </p:pic>
      <p:pic>
        <p:nvPicPr>
          <p:cNvPr id="6" name="Picture 5"/>
          <p:cNvPicPr>
            <a:picLocks noChangeAspect="1" noChangeArrowheads="1"/>
          </p:cNvPicPr>
          <p:nvPr/>
        </p:nvPicPr>
        <p:blipFill>
          <a:blip r:embed="rId3" cstate="print"/>
          <a:srcRect/>
          <a:stretch>
            <a:fillRect/>
          </a:stretch>
        </p:blipFill>
        <p:spPr bwMode="auto">
          <a:xfrm>
            <a:off x="1600200" y="3810000"/>
            <a:ext cx="6096000" cy="2752725"/>
          </a:xfrm>
          <a:prstGeom prst="rect">
            <a:avLst/>
          </a:prstGeom>
          <a:noFill/>
          <a:ln w="9525">
            <a:noFill/>
            <a:miter lim="800000"/>
            <a:headEnd/>
            <a:tailEnd/>
          </a:ln>
          <a:effectLst>
            <a:innerShdw blurRad="63500" dist="50800" dir="13500000">
              <a:prstClr val="black">
                <a:alpha val="50000"/>
              </a:prstClr>
            </a:innerShdw>
          </a:effectLst>
        </p:spPr>
      </p:pic>
    </p:spTree>
    <p:extLst>
      <p:ext uri="{BB962C8B-B14F-4D97-AF65-F5344CB8AC3E}">
        <p14:creationId xmlns:p14="http://schemas.microsoft.com/office/powerpoint/2010/main" val="324982954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68362"/>
            <a:ext cx="8229600" cy="808038"/>
          </a:xfrm>
        </p:spPr>
        <p:txBody>
          <a:bodyPr/>
          <a:lstStyle/>
          <a:p>
            <a:r>
              <a:rPr lang="en-US" dirty="0" smtClean="0">
                <a:latin typeface="Arial" pitchFamily="34" charset="0"/>
                <a:cs typeface="Arial" pitchFamily="34" charset="0"/>
              </a:rPr>
              <a:t>“</a:t>
            </a:r>
            <a:r>
              <a:rPr lang="en-US" dirty="0" err="1" smtClean="0">
                <a:latin typeface="Arial" pitchFamily="34" charset="0"/>
                <a:cs typeface="Arial" pitchFamily="34" charset="0"/>
              </a:rPr>
              <a:t>Heatmaps</a:t>
            </a:r>
            <a:r>
              <a:rPr lang="en-US" dirty="0" smtClean="0">
                <a:latin typeface="Arial" pitchFamily="34" charset="0"/>
                <a:cs typeface="Arial" pitchFamily="34" charset="0"/>
              </a:rPr>
              <a:t>” – Actual </a:t>
            </a:r>
            <a:r>
              <a:rPr lang="en-US" dirty="0" err="1" smtClean="0">
                <a:latin typeface="Arial" pitchFamily="34" charset="0"/>
                <a:cs typeface="Arial" pitchFamily="34" charset="0"/>
              </a:rPr>
              <a:t>iRule</a:t>
            </a:r>
            <a:endParaRPr lang="en-US" dirty="0">
              <a:latin typeface="Arial" pitchFamily="34" charset="0"/>
              <a:cs typeface="Arial" pitchFamily="34" charset="0"/>
            </a:endParaRPr>
          </a:p>
        </p:txBody>
      </p:sp>
      <p:sp>
        <p:nvSpPr>
          <p:cNvPr id="4" name="TextBox 3"/>
          <p:cNvSpPr txBox="1"/>
          <p:nvPr/>
        </p:nvSpPr>
        <p:spPr>
          <a:xfrm>
            <a:off x="163287" y="1371600"/>
            <a:ext cx="5094513" cy="5770811"/>
          </a:xfrm>
          <a:prstGeom prst="rect">
            <a:avLst/>
          </a:prstGeom>
          <a:noFill/>
        </p:spPr>
        <p:txBody>
          <a:bodyPr wrap="square" rtlCol="0">
            <a:spAutoFit/>
          </a:bodyPr>
          <a:lstStyle/>
          <a:p>
            <a:r>
              <a:rPr lang="en-US" sz="900" dirty="0" smtClean="0"/>
              <a:t>when RULE_INIT { </a:t>
            </a:r>
            <a:br>
              <a:rPr lang="en-US" sz="900" dirty="0" smtClean="0"/>
            </a:br>
            <a:r>
              <a:rPr lang="en-US" sz="900" dirty="0" smtClean="0"/>
              <a:t>  set static::resp1 "&lt;HTML&gt;&lt;center&gt;&lt;font size=5&gt;Here is your site's usage by Country:&lt;/font&gt;&lt;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&gt;&lt;</a:t>
            </a:r>
            <a:r>
              <a:rPr lang="en-US" sz="900" dirty="0" err="1" smtClean="0"/>
              <a:t>img</a:t>
            </a:r>
            <a:r>
              <a:rPr lang="en-US" sz="900" dirty="0" smtClean="0"/>
              <a:t> </a:t>
            </a:r>
            <a:r>
              <a:rPr lang="en-US" sz="900" dirty="0" err="1" smtClean="0"/>
              <a:t>src</a:t>
            </a:r>
            <a:r>
              <a:rPr lang="en-US" sz="900" dirty="0" smtClean="0"/>
              <a:t>='</a:t>
            </a:r>
            <a:r>
              <a:rPr lang="en-US" sz="900" dirty="0" smtClean="0">
                <a:hlinkClick r:id="rId2"/>
              </a:rPr>
              <a:t>http://chart.apis.google.com/chart?cht=t&amp;chd=&amp;chs=440x220&amp;chtm="</a:t>
            </a:r>
            <a:r>
              <a:rPr lang="en-US" sz="900" dirty="0" smtClean="0"/>
              <a:t> </a:t>
            </a:r>
            <a:br>
              <a:rPr lang="en-US" sz="900" dirty="0" smtClean="0"/>
            </a:br>
            <a:r>
              <a:rPr lang="en-US" sz="900" dirty="0" smtClean="0"/>
              <a:t>  set static::resp2 "&amp;</a:t>
            </a:r>
            <a:r>
              <a:rPr lang="en-US" sz="900" dirty="0" err="1" smtClean="0"/>
              <a:t>chco</a:t>
            </a:r>
            <a:r>
              <a:rPr lang="en-US" sz="900" dirty="0" smtClean="0"/>
              <a:t>=f5f5f5,edf0d4,6c9642,365e24,13390a' border='0'&gt;&lt;</a:t>
            </a:r>
            <a:r>
              <a:rPr lang="en-US" sz="900" dirty="0" err="1" smtClean="0"/>
              <a:t>br</a:t>
            </a:r>
            <a:r>
              <a:rPr lang="en-US" sz="900" dirty="0" smtClean="0"/>
              <a:t>&gt;&lt;</a:t>
            </a:r>
            <a:r>
              <a:rPr lang="en-US" sz="900" dirty="0" err="1" smtClean="0"/>
              <a:t>br</a:t>
            </a:r>
            <a:r>
              <a:rPr lang="en-US" sz="900" dirty="0" smtClean="0"/>
              <a:t>&gt;Zoom to region: &lt;a </a:t>
            </a:r>
            <a:r>
              <a:rPr lang="en-US" sz="900" dirty="0" err="1" smtClean="0"/>
              <a:t>href</a:t>
            </a:r>
            <a:r>
              <a:rPr lang="en-US" sz="900" dirty="0" smtClean="0"/>
              <a:t>='/</a:t>
            </a:r>
            <a:r>
              <a:rPr lang="en-US" sz="900" dirty="0" err="1" smtClean="0"/>
              <a:t>asia</a:t>
            </a:r>
            <a:r>
              <a:rPr lang="en-US" sz="900" dirty="0" smtClean="0"/>
              <a:t>'&gt;Asia&lt;/a&gt; | &lt;a </a:t>
            </a:r>
            <a:r>
              <a:rPr lang="en-US" sz="900" dirty="0" err="1" smtClean="0"/>
              <a:t>href</a:t>
            </a:r>
            <a:r>
              <a:rPr lang="en-US" sz="900" dirty="0" smtClean="0"/>
              <a:t>='/</a:t>
            </a:r>
            <a:r>
              <a:rPr lang="en-US" sz="900" dirty="0" err="1" smtClean="0"/>
              <a:t>africa</a:t>
            </a:r>
            <a:r>
              <a:rPr lang="en-US" sz="900" dirty="0" smtClean="0"/>
              <a:t>'&gt;Africa&lt;/a&gt; | &lt;a </a:t>
            </a:r>
            <a:r>
              <a:rPr lang="en-US" sz="900" dirty="0" err="1" smtClean="0"/>
              <a:t>href</a:t>
            </a:r>
            <a:r>
              <a:rPr lang="en-US" sz="900" dirty="0" smtClean="0"/>
              <a:t>='/</a:t>
            </a:r>
            <a:r>
              <a:rPr lang="en-US" sz="900" dirty="0" err="1" smtClean="0"/>
              <a:t>europe</a:t>
            </a:r>
            <a:r>
              <a:rPr lang="en-US" sz="900" dirty="0" smtClean="0"/>
              <a:t>'&gt;Europe&lt;/a&gt; | &lt;a </a:t>
            </a:r>
            <a:r>
              <a:rPr lang="en-US" sz="900" dirty="0" err="1" smtClean="0"/>
              <a:t>href</a:t>
            </a:r>
            <a:r>
              <a:rPr lang="en-US" sz="900" dirty="0" smtClean="0"/>
              <a:t>='/</a:t>
            </a:r>
            <a:r>
              <a:rPr lang="en-US" sz="900" dirty="0" err="1" smtClean="0"/>
              <a:t>middle_east</a:t>
            </a:r>
            <a:r>
              <a:rPr lang="en-US" sz="900" dirty="0" smtClean="0"/>
              <a:t>'&gt;Middle East&lt;/a&gt; | &lt;a </a:t>
            </a:r>
            <a:r>
              <a:rPr lang="en-US" sz="900" dirty="0" err="1" smtClean="0"/>
              <a:t>href</a:t>
            </a:r>
            <a:r>
              <a:rPr lang="en-US" sz="900" dirty="0" smtClean="0"/>
              <a:t>='/</a:t>
            </a:r>
            <a:r>
              <a:rPr lang="en-US" sz="900" dirty="0" err="1" smtClean="0"/>
              <a:t>south_america</a:t>
            </a:r>
            <a:r>
              <a:rPr lang="en-US" sz="900" dirty="0" smtClean="0"/>
              <a:t>'&gt;South America&lt;/a&gt; | &lt;a </a:t>
            </a:r>
            <a:r>
              <a:rPr lang="en-US" sz="900" dirty="0" err="1" smtClean="0"/>
              <a:t>href</a:t>
            </a:r>
            <a:r>
              <a:rPr lang="en-US" sz="900" dirty="0" smtClean="0"/>
              <a:t>='/</a:t>
            </a:r>
            <a:r>
              <a:rPr lang="en-US" sz="900" dirty="0" err="1" smtClean="0"/>
              <a:t>usa</a:t>
            </a:r>
            <a:r>
              <a:rPr lang="en-US" sz="900" dirty="0" smtClean="0"/>
              <a:t>'&gt;United States&lt;/a&gt; | &lt;a </a:t>
            </a:r>
            <a:r>
              <a:rPr lang="en-US" sz="900" dirty="0" err="1" smtClean="0"/>
              <a:t>href</a:t>
            </a:r>
            <a:r>
              <a:rPr lang="en-US" sz="900" dirty="0" smtClean="0"/>
              <a:t>='/</a:t>
            </a:r>
            <a:r>
              <a:rPr lang="en-US" sz="900" dirty="0" err="1" smtClean="0"/>
              <a:t>heatmap</a:t>
            </a:r>
            <a:r>
              <a:rPr lang="en-US" sz="900" dirty="0" smtClean="0"/>
              <a:t>'&gt;World&lt;/a&gt;&lt;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&gt;&lt;a </a:t>
            </a:r>
            <a:r>
              <a:rPr lang="en-US" sz="900" dirty="0" err="1" smtClean="0"/>
              <a:t>href</a:t>
            </a:r>
            <a:r>
              <a:rPr lang="en-US" sz="900" dirty="0" smtClean="0"/>
              <a:t>='/</a:t>
            </a:r>
            <a:r>
              <a:rPr lang="en-US" sz="900" dirty="0" err="1" smtClean="0"/>
              <a:t>resetmap</a:t>
            </a:r>
            <a:r>
              <a:rPr lang="en-US" sz="900" dirty="0" smtClean="0"/>
              <a:t>'&gt;Reset All Counters&lt;/a&gt;&lt;/center&gt;&lt;/HTML&gt;" </a:t>
            </a:r>
            <a:br>
              <a:rPr lang="en-US" sz="900" dirty="0" smtClean="0"/>
            </a:br>
            <a:r>
              <a:rPr lang="en-US" sz="900" dirty="0" smtClean="0"/>
              <a:t>} </a:t>
            </a:r>
          </a:p>
          <a:p>
            <a:r>
              <a:rPr lang="en-US" sz="900" dirty="0" smtClean="0"/>
              <a:t>when HTTP_REQUEST { </a:t>
            </a:r>
            <a:br>
              <a:rPr lang="en-US" sz="900" dirty="0" smtClean="0"/>
            </a:br>
            <a:r>
              <a:rPr lang="en-US" sz="900" dirty="0" smtClean="0"/>
              <a:t>  switch -glob [string tolower [HTTP::</a:t>
            </a:r>
            <a:r>
              <a:rPr lang="en-US" sz="900" dirty="0" err="1" smtClean="0"/>
              <a:t>uri</a:t>
            </a:r>
            <a:r>
              <a:rPr lang="en-US" sz="900" dirty="0" smtClean="0"/>
              <a:t>]] {  </a:t>
            </a:r>
            <a:br>
              <a:rPr lang="en-US" sz="900" dirty="0" smtClean="0"/>
            </a:br>
            <a:r>
              <a:rPr lang="en-US" sz="900" dirty="0" smtClean="0"/>
              <a:t>    "/</a:t>
            </a:r>
            <a:r>
              <a:rPr lang="en-US" sz="900" dirty="0" err="1" smtClean="0"/>
              <a:t>asia</a:t>
            </a:r>
            <a:r>
              <a:rPr lang="en-US" sz="900" dirty="0" smtClean="0"/>
              <a:t>" - </a:t>
            </a:r>
            <a:br>
              <a:rPr lang="en-US" sz="900" dirty="0" smtClean="0"/>
            </a:br>
            <a:r>
              <a:rPr lang="en-US" sz="900" dirty="0" smtClean="0"/>
              <a:t>    "/</a:t>
            </a:r>
            <a:r>
              <a:rPr lang="en-US" sz="900" dirty="0" err="1" smtClean="0"/>
              <a:t>africa</a:t>
            </a:r>
            <a:r>
              <a:rPr lang="en-US" sz="900" dirty="0" smtClean="0"/>
              <a:t>" - </a:t>
            </a:r>
            <a:br>
              <a:rPr lang="en-US" sz="900" dirty="0" smtClean="0"/>
            </a:br>
            <a:r>
              <a:rPr lang="en-US" sz="900" dirty="0" smtClean="0"/>
              <a:t>    "/</a:t>
            </a:r>
            <a:r>
              <a:rPr lang="en-US" sz="900" dirty="0" err="1" smtClean="0"/>
              <a:t>europe</a:t>
            </a:r>
            <a:r>
              <a:rPr lang="en-US" sz="900" dirty="0" smtClean="0"/>
              <a:t>" - </a:t>
            </a:r>
            <a:br>
              <a:rPr lang="en-US" sz="900" dirty="0" smtClean="0"/>
            </a:br>
            <a:r>
              <a:rPr lang="en-US" sz="900" dirty="0" smtClean="0"/>
              <a:t>    "/</a:t>
            </a:r>
            <a:r>
              <a:rPr lang="en-US" sz="900" dirty="0" err="1" smtClean="0"/>
              <a:t>middle_east</a:t>
            </a:r>
            <a:r>
              <a:rPr lang="en-US" sz="900" dirty="0" smtClean="0"/>
              <a:t>" - </a:t>
            </a:r>
            <a:br>
              <a:rPr lang="en-US" sz="900" dirty="0" smtClean="0"/>
            </a:br>
            <a:r>
              <a:rPr lang="en-US" sz="900" dirty="0" smtClean="0"/>
              <a:t>    "/</a:t>
            </a:r>
            <a:r>
              <a:rPr lang="en-US" sz="900" dirty="0" err="1" smtClean="0"/>
              <a:t>south_america</a:t>
            </a:r>
            <a:r>
              <a:rPr lang="en-US" sz="900" dirty="0" smtClean="0"/>
              <a:t>" - </a:t>
            </a:r>
            <a:br>
              <a:rPr lang="en-US" sz="900" dirty="0" smtClean="0"/>
            </a:br>
            <a:r>
              <a:rPr lang="en-US" sz="900" dirty="0" smtClean="0"/>
              <a:t>    "/</a:t>
            </a:r>
            <a:r>
              <a:rPr lang="en-US" sz="900" dirty="0" err="1" smtClean="0"/>
              <a:t>usa</a:t>
            </a:r>
            <a:r>
              <a:rPr lang="en-US" sz="900" dirty="0" smtClean="0"/>
              <a:t>" - </a:t>
            </a:r>
            <a:br>
              <a:rPr lang="en-US" sz="900" dirty="0" smtClean="0"/>
            </a:br>
            <a:r>
              <a:rPr lang="en-US" sz="900" dirty="0" smtClean="0"/>
              <a:t>    "/world" - </a:t>
            </a:r>
            <a:br>
              <a:rPr lang="en-US" sz="900" dirty="0" smtClean="0"/>
            </a:br>
            <a:r>
              <a:rPr lang="en-US" sz="900" dirty="0" smtClean="0"/>
              <a:t>    "/</a:t>
            </a:r>
            <a:r>
              <a:rPr lang="en-US" sz="900" dirty="0" err="1" smtClean="0"/>
              <a:t>heatmap</a:t>
            </a:r>
            <a:r>
              <a:rPr lang="en-US" sz="900" dirty="0" smtClean="0"/>
              <a:t>*" { </a:t>
            </a:r>
            <a:br>
              <a:rPr lang="en-US" sz="900" dirty="0" smtClean="0"/>
            </a:br>
            <a:r>
              <a:rPr lang="en-US" sz="900" dirty="0" smtClean="0"/>
              <a:t>      set </a:t>
            </a:r>
            <a:r>
              <a:rPr lang="en-US" sz="900" dirty="0" err="1" smtClean="0"/>
              <a:t>chld</a:t>
            </a:r>
            <a:r>
              <a:rPr lang="en-US" sz="900" dirty="0" smtClean="0"/>
              <a:t> ""  </a:t>
            </a:r>
            <a:br>
              <a:rPr lang="en-US" sz="900" dirty="0" smtClean="0"/>
            </a:br>
            <a:r>
              <a:rPr lang="en-US" sz="900" dirty="0" smtClean="0"/>
              <a:t>      set </a:t>
            </a:r>
            <a:r>
              <a:rPr lang="en-US" sz="900" dirty="0" err="1" smtClean="0"/>
              <a:t>chd</a:t>
            </a:r>
            <a:r>
              <a:rPr lang="en-US" sz="900" dirty="0" smtClean="0"/>
              <a:t> "" </a:t>
            </a:r>
            <a:br>
              <a:rPr lang="en-US" sz="900" dirty="0" smtClean="0"/>
            </a:br>
            <a:r>
              <a:rPr lang="en-US" sz="900" dirty="0" smtClean="0"/>
              <a:t>      set zoom [string map {"/" "" "</a:t>
            </a:r>
            <a:r>
              <a:rPr lang="en-US" sz="900" dirty="0" err="1" smtClean="0"/>
              <a:t>heatmap</a:t>
            </a:r>
            <a:r>
              <a:rPr lang="en-US" sz="900" dirty="0" smtClean="0"/>
              <a:t>" "world"} [HTTP::</a:t>
            </a:r>
            <a:r>
              <a:rPr lang="en-US" sz="900" dirty="0" err="1" smtClean="0"/>
              <a:t>uri</a:t>
            </a:r>
            <a:r>
              <a:rPr lang="en-US" sz="900" dirty="0" smtClean="0"/>
              <a:t>]] </a:t>
            </a:r>
            <a:br>
              <a:rPr lang="en-US" sz="900" dirty="0" smtClean="0"/>
            </a:br>
            <a:r>
              <a:rPr lang="en-US" sz="900" dirty="0" smtClean="0"/>
              <a:t>##  Configure the table query to be based on the countries </a:t>
            </a:r>
            <a:r>
              <a:rPr lang="en-US" sz="900" dirty="0" err="1" smtClean="0"/>
              <a:t>subtable</a:t>
            </a:r>
            <a:r>
              <a:rPr lang="en-US" sz="900" dirty="0" smtClean="0"/>
              <a:t> or the states </a:t>
            </a:r>
            <a:r>
              <a:rPr lang="en-US" sz="900" dirty="0" err="1" smtClean="0"/>
              <a:t>subtable</a:t>
            </a:r>
            <a:r>
              <a:rPr lang="en-US" sz="900" dirty="0" smtClean="0"/>
              <a:t>  ## </a:t>
            </a:r>
            <a:br>
              <a:rPr lang="en-US" sz="900" dirty="0" smtClean="0"/>
            </a:br>
            <a:r>
              <a:rPr lang="en-US" sz="900" dirty="0" smtClean="0"/>
              <a:t>      if {$zoom </a:t>
            </a:r>
            <a:r>
              <a:rPr lang="en-US" sz="900" dirty="0" err="1" smtClean="0"/>
              <a:t>eq</a:t>
            </a:r>
            <a:r>
              <a:rPr lang="en-US" sz="900" dirty="0" smtClean="0"/>
              <a:t> "</a:t>
            </a:r>
            <a:r>
              <a:rPr lang="en-US" sz="900" dirty="0" err="1" smtClean="0"/>
              <a:t>usa</a:t>
            </a:r>
            <a:r>
              <a:rPr lang="en-US" sz="900" dirty="0" smtClean="0"/>
              <a:t>"} { </a:t>
            </a:r>
            <a:br>
              <a:rPr lang="en-US" sz="900" dirty="0" smtClean="0"/>
            </a:br>
            <a:r>
              <a:rPr lang="en-US" sz="900" dirty="0" smtClean="0"/>
              <a:t>        set region "states" </a:t>
            </a:r>
            <a:br>
              <a:rPr lang="en-US" sz="900" dirty="0" smtClean="0"/>
            </a:br>
            <a:r>
              <a:rPr lang="en-US" sz="900" dirty="0" smtClean="0"/>
              <a:t>      } else { </a:t>
            </a:r>
            <a:br>
              <a:rPr lang="en-US" sz="900" dirty="0" smtClean="0"/>
            </a:br>
            <a:r>
              <a:rPr lang="en-US" sz="900" dirty="0" smtClean="0"/>
              <a:t>        set region "countries" </a:t>
            </a:r>
            <a:br>
              <a:rPr lang="en-US" sz="900" dirty="0" smtClean="0"/>
            </a:br>
            <a:r>
              <a:rPr lang="en-US" sz="900" dirty="0" smtClean="0"/>
              <a:t>      } </a:t>
            </a:r>
            <a:br>
              <a:rPr lang="en-US" sz="900" dirty="0" smtClean="0"/>
            </a:br>
            <a:r>
              <a:rPr lang="en-US" sz="900" dirty="0" smtClean="0"/>
              <a:t>##  Get a list of all states or countries and the associated count of requests from that area ## </a:t>
            </a:r>
            <a:br>
              <a:rPr lang="en-US" sz="900" dirty="0" smtClean="0"/>
            </a:br>
            <a:r>
              <a:rPr lang="en-US" sz="900" dirty="0" smtClean="0"/>
              <a:t>      </a:t>
            </a:r>
            <a:r>
              <a:rPr lang="en-US" sz="900" dirty="0" err="1" smtClean="0"/>
              <a:t>foreach</a:t>
            </a:r>
            <a:r>
              <a:rPr lang="en-US" sz="900" dirty="0" smtClean="0"/>
              <a:t> </a:t>
            </a:r>
            <a:r>
              <a:rPr lang="en-US" sz="900" dirty="0" err="1" smtClean="0"/>
              <a:t>rg</a:t>
            </a:r>
            <a:r>
              <a:rPr lang="en-US" sz="900" dirty="0" smtClean="0"/>
              <a:t> [table keys -</a:t>
            </a:r>
            <a:r>
              <a:rPr lang="en-US" sz="900" dirty="0" err="1" smtClean="0"/>
              <a:t>subtable</a:t>
            </a:r>
            <a:r>
              <a:rPr lang="en-US" sz="900" dirty="0" smtClean="0"/>
              <a:t> $region] { </a:t>
            </a:r>
            <a:br>
              <a:rPr lang="en-US" sz="900" dirty="0" smtClean="0"/>
            </a:br>
            <a:r>
              <a:rPr lang="en-US" sz="900" dirty="0" smtClean="0"/>
              <a:t>        append </a:t>
            </a:r>
            <a:r>
              <a:rPr lang="en-US" sz="900" dirty="0" err="1" smtClean="0"/>
              <a:t>chld</a:t>
            </a:r>
            <a:r>
              <a:rPr lang="en-US" sz="900" dirty="0" smtClean="0"/>
              <a:t> $</a:t>
            </a:r>
            <a:r>
              <a:rPr lang="en-US" sz="900" dirty="0" err="1" smtClean="0"/>
              <a:t>rg</a:t>
            </a:r>
            <a:r>
              <a:rPr lang="en-US" sz="900" dirty="0" smtClean="0"/>
              <a:t> </a:t>
            </a:r>
            <a:br>
              <a:rPr lang="en-US" sz="900" dirty="0" smtClean="0"/>
            </a:br>
            <a:r>
              <a:rPr lang="en-US" sz="900" dirty="0" smtClean="0"/>
              <a:t>        append </a:t>
            </a:r>
            <a:r>
              <a:rPr lang="en-US" sz="900" dirty="0" err="1" smtClean="0"/>
              <a:t>chd</a:t>
            </a:r>
            <a:r>
              <a:rPr lang="en-US" sz="900" dirty="0" smtClean="0"/>
              <a:t> "[table lookup -</a:t>
            </a:r>
            <a:r>
              <a:rPr lang="en-US" sz="900" dirty="0" err="1" smtClean="0"/>
              <a:t>subtable</a:t>
            </a:r>
            <a:r>
              <a:rPr lang="en-US" sz="900" dirty="0" smtClean="0"/>
              <a:t> $region $</a:t>
            </a:r>
            <a:r>
              <a:rPr lang="en-US" sz="900" dirty="0" err="1" smtClean="0"/>
              <a:t>rg</a:t>
            </a:r>
            <a:r>
              <a:rPr lang="en-US" sz="900" dirty="0" smtClean="0"/>
              <a:t>]," </a:t>
            </a:r>
            <a:br>
              <a:rPr lang="en-US" sz="900" dirty="0" smtClean="0"/>
            </a:br>
            <a:r>
              <a:rPr lang="en-US" sz="900" dirty="0" smtClean="0"/>
              <a:t>      } </a:t>
            </a:r>
            <a:br>
              <a:rPr lang="en-US" sz="900" dirty="0" smtClean="0"/>
            </a:br>
            <a:r>
              <a:rPr lang="en-US" sz="900" dirty="0" smtClean="0"/>
              <a:t>      set </a:t>
            </a:r>
            <a:r>
              <a:rPr lang="en-US" sz="900" dirty="0" err="1" smtClean="0"/>
              <a:t>chd</a:t>
            </a:r>
            <a:r>
              <a:rPr lang="en-US" sz="900" dirty="0" smtClean="0"/>
              <a:t> [string </a:t>
            </a:r>
            <a:r>
              <a:rPr lang="en-US" sz="900" dirty="0" err="1" smtClean="0"/>
              <a:t>trimright</a:t>
            </a:r>
            <a:r>
              <a:rPr lang="en-US" sz="900" dirty="0" smtClean="0"/>
              <a:t> $</a:t>
            </a:r>
            <a:r>
              <a:rPr lang="en-US" sz="900" dirty="0" err="1" smtClean="0"/>
              <a:t>chd</a:t>
            </a:r>
            <a:r>
              <a:rPr lang="en-US" sz="900" dirty="0" smtClean="0"/>
              <a:t> ","] </a:t>
            </a:r>
            <a:br>
              <a:rPr lang="en-US" sz="900" dirty="0" smtClean="0"/>
            </a:br>
            <a:r>
              <a:rPr lang="en-US" sz="900" dirty="0" smtClean="0"/>
              <a:t>##  Send back the pre-formatted response, set in RULE_INIT, combined with the map zoom, list of areas, and request count ## </a:t>
            </a:r>
            <a:br>
              <a:rPr lang="en-US" sz="900" dirty="0" smtClean="0"/>
            </a:br>
            <a:r>
              <a:rPr lang="en-US" sz="900" dirty="0" smtClean="0"/>
              <a:t>      HTTP::respond 200 content "${static::resp1}${zoom}&amp;</a:t>
            </a:r>
            <a:r>
              <a:rPr lang="en-US" sz="900" dirty="0" err="1" smtClean="0"/>
              <a:t>chd</a:t>
            </a:r>
            <a:r>
              <a:rPr lang="en-US" sz="900" dirty="0" smtClean="0"/>
              <a:t>=t:${</a:t>
            </a:r>
            <a:r>
              <a:rPr lang="en-US" sz="900" dirty="0" err="1" smtClean="0"/>
              <a:t>chd</a:t>
            </a:r>
            <a:r>
              <a:rPr lang="en-US" sz="900" dirty="0" smtClean="0"/>
              <a:t>}&amp;</a:t>
            </a:r>
            <a:r>
              <a:rPr lang="en-US" sz="900" dirty="0" err="1" smtClean="0"/>
              <a:t>chld</a:t>
            </a:r>
            <a:r>
              <a:rPr lang="en-US" sz="900" dirty="0" smtClean="0"/>
              <a:t>=${</a:t>
            </a:r>
            <a:r>
              <a:rPr lang="en-US" sz="900" dirty="0" err="1" smtClean="0"/>
              <a:t>chld</a:t>
            </a:r>
            <a:r>
              <a:rPr lang="en-US" sz="900" dirty="0" smtClean="0"/>
              <a:t>}${static::resp2}" </a:t>
            </a:r>
            <a:br>
              <a:rPr lang="en-US" sz="900" dirty="0" smtClean="0"/>
            </a:br>
            <a:r>
              <a:rPr lang="en-US" sz="900" dirty="0" smtClean="0"/>
              <a:t>    } </a:t>
            </a:r>
            <a:br>
              <a:rPr lang="en-US" sz="900" dirty="0" smtClean="0"/>
            </a:br>
            <a:endParaRPr lang="en-US" sz="900" dirty="0"/>
          </a:p>
        </p:txBody>
      </p:sp>
      <p:sp>
        <p:nvSpPr>
          <p:cNvPr id="5" name="TextBox 4"/>
          <p:cNvSpPr txBox="1"/>
          <p:nvPr/>
        </p:nvSpPr>
        <p:spPr>
          <a:xfrm>
            <a:off x="5225142" y="1262760"/>
            <a:ext cx="3624944" cy="5355312"/>
          </a:xfrm>
          <a:prstGeom prst="rect">
            <a:avLst/>
          </a:prstGeom>
          <a:noFill/>
        </p:spPr>
        <p:txBody>
          <a:bodyPr wrap="square" rtlCol="0">
            <a:spAutoFit/>
          </a:bodyPr>
          <a:lstStyle/>
          <a:p>
            <a:r>
              <a:rPr lang="en-US" sz="900" dirty="0" smtClean="0"/>
              <a:t>    "/</a:t>
            </a:r>
            <a:r>
              <a:rPr lang="en-US" sz="900" dirty="0" err="1" smtClean="0"/>
              <a:t>resetmap</a:t>
            </a:r>
            <a:r>
              <a:rPr lang="en-US" sz="900" dirty="0" smtClean="0"/>
              <a:t>" { </a:t>
            </a:r>
            <a:br>
              <a:rPr lang="en-US" sz="900" dirty="0" smtClean="0"/>
            </a:br>
            <a:r>
              <a:rPr lang="en-US" sz="900" dirty="0" smtClean="0"/>
              <a:t>      </a:t>
            </a:r>
            <a:r>
              <a:rPr lang="en-US" sz="900" dirty="0" err="1" smtClean="0"/>
              <a:t>foreach</a:t>
            </a:r>
            <a:r>
              <a:rPr lang="en-US" sz="900" dirty="0" smtClean="0"/>
              <a:t> country [table keys -</a:t>
            </a:r>
            <a:r>
              <a:rPr lang="en-US" sz="900" dirty="0" err="1" smtClean="0"/>
              <a:t>subtable</a:t>
            </a:r>
            <a:r>
              <a:rPr lang="en-US" sz="900" dirty="0" smtClean="0"/>
              <a:t> countries] { </a:t>
            </a:r>
            <a:br>
              <a:rPr lang="en-US" sz="900" dirty="0" smtClean="0"/>
            </a:br>
            <a:r>
              <a:rPr lang="en-US" sz="900" dirty="0" smtClean="0"/>
              <a:t>        table delete -</a:t>
            </a:r>
            <a:r>
              <a:rPr lang="en-US" sz="900" dirty="0" err="1" smtClean="0"/>
              <a:t>subtable</a:t>
            </a:r>
            <a:r>
              <a:rPr lang="en-US" sz="900" dirty="0" smtClean="0"/>
              <a:t> countries $country </a:t>
            </a:r>
            <a:br>
              <a:rPr lang="en-US" sz="900" dirty="0" smtClean="0"/>
            </a:br>
            <a:r>
              <a:rPr lang="en-US" sz="900" dirty="0" smtClean="0"/>
              <a:t>      } </a:t>
            </a:r>
            <a:br>
              <a:rPr lang="en-US" sz="900" dirty="0" smtClean="0"/>
            </a:br>
            <a:r>
              <a:rPr lang="en-US" sz="900" dirty="0" smtClean="0"/>
              <a:t>      </a:t>
            </a:r>
            <a:r>
              <a:rPr lang="en-US" sz="900" dirty="0" err="1" smtClean="0"/>
              <a:t>foreach</a:t>
            </a:r>
            <a:r>
              <a:rPr lang="en-US" sz="900" dirty="0" smtClean="0"/>
              <a:t> state [table keys -</a:t>
            </a:r>
            <a:r>
              <a:rPr lang="en-US" sz="900" dirty="0" err="1" smtClean="0"/>
              <a:t>subtable</a:t>
            </a:r>
            <a:r>
              <a:rPr lang="en-US" sz="900" dirty="0" smtClean="0"/>
              <a:t> states] { </a:t>
            </a:r>
            <a:br>
              <a:rPr lang="en-US" sz="900" dirty="0" smtClean="0"/>
            </a:br>
            <a:r>
              <a:rPr lang="en-US" sz="900" dirty="0" smtClean="0"/>
              <a:t>        table delete -</a:t>
            </a:r>
            <a:r>
              <a:rPr lang="en-US" sz="900" dirty="0" err="1" smtClean="0"/>
              <a:t>subtable</a:t>
            </a:r>
            <a:r>
              <a:rPr lang="en-US" sz="900" dirty="0" smtClean="0"/>
              <a:t> states $state </a:t>
            </a:r>
            <a:br>
              <a:rPr lang="en-US" sz="900" dirty="0" smtClean="0"/>
            </a:br>
            <a:r>
              <a:rPr lang="en-US" sz="900" dirty="0" smtClean="0"/>
              <a:t>      } </a:t>
            </a:r>
            <a:br>
              <a:rPr lang="en-US" sz="900" dirty="0" smtClean="0"/>
            </a:br>
            <a:r>
              <a:rPr lang="en-US" sz="900" dirty="0" smtClean="0"/>
              <a:t>      HTTP::respond 200 Content "&lt;HTML&gt;&lt;center&gt;&lt;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&gt;Table Cleared.&lt;</a:t>
            </a:r>
            <a:r>
              <a:rPr lang="en-US" sz="900" dirty="0" err="1" smtClean="0"/>
              <a:t>br</a:t>
            </a:r>
            <a:r>
              <a:rPr lang="en-US" sz="900" dirty="0" smtClean="0"/>
              <a:t>&gt;&lt;</a:t>
            </a:r>
            <a:r>
              <a:rPr lang="en-US" sz="900" dirty="0" err="1" smtClean="0"/>
              <a:t>br</a:t>
            </a:r>
            <a:r>
              <a:rPr lang="en-US" sz="900" dirty="0" smtClean="0"/>
              <a:t>&gt;&lt;</a:t>
            </a:r>
            <a:r>
              <a:rPr lang="en-US" sz="900" dirty="0" err="1" smtClean="0"/>
              <a:t>br</a:t>
            </a:r>
            <a:r>
              <a:rPr lang="en-US" sz="900" dirty="0" smtClean="0"/>
              <a:t>&gt; &lt;a </a:t>
            </a:r>
            <a:r>
              <a:rPr lang="en-US" sz="900" dirty="0" err="1" smtClean="0"/>
              <a:t>href</a:t>
            </a:r>
            <a:r>
              <a:rPr lang="en-US" sz="900" dirty="0" smtClean="0"/>
              <a:t>='/</a:t>
            </a:r>
            <a:r>
              <a:rPr lang="en-US" sz="900" dirty="0" err="1" smtClean="0"/>
              <a:t>heatmap</a:t>
            </a:r>
            <a:r>
              <a:rPr lang="en-US" sz="900" dirty="0" smtClean="0"/>
              <a:t>'&gt;Return to Map&lt;/a&gt;&lt;/HTML&gt;" </a:t>
            </a:r>
            <a:br>
              <a:rPr lang="en-US" sz="900" dirty="0" smtClean="0"/>
            </a:br>
            <a:r>
              <a:rPr lang="en-US" sz="900" dirty="0" smtClean="0"/>
              <a:t>    } </a:t>
            </a:r>
            <a:br>
              <a:rPr lang="en-US" sz="900" dirty="0" smtClean="0"/>
            </a:br>
            <a:r>
              <a:rPr lang="en-US" sz="900" dirty="0" smtClean="0"/>
              <a:t>    default { </a:t>
            </a:r>
            <a:br>
              <a:rPr lang="en-US" sz="900" dirty="0" smtClean="0"/>
            </a:br>
            <a:r>
              <a:rPr lang="en-US" sz="900" dirty="0" smtClean="0"/>
              <a:t>##  Look up country &amp; state locations ## </a:t>
            </a:r>
            <a:br>
              <a:rPr lang="en-US" sz="900" dirty="0" smtClean="0"/>
            </a:br>
            <a:r>
              <a:rPr lang="en-US" sz="900" dirty="0" smtClean="0"/>
              <a:t>      set </a:t>
            </a:r>
            <a:r>
              <a:rPr lang="en-US" sz="900" dirty="0" err="1" smtClean="0"/>
              <a:t>cloc</a:t>
            </a:r>
            <a:r>
              <a:rPr lang="en-US" sz="900" dirty="0" smtClean="0"/>
              <a:t> [</a:t>
            </a:r>
            <a:r>
              <a:rPr lang="en-US" sz="900" dirty="0" err="1" smtClean="0"/>
              <a:t>whereis</a:t>
            </a:r>
            <a:r>
              <a:rPr lang="en-US" sz="900" dirty="0" smtClean="0"/>
              <a:t> [IP::</a:t>
            </a:r>
            <a:r>
              <a:rPr lang="en-US" sz="900" dirty="0" err="1" smtClean="0"/>
              <a:t>client_addr</a:t>
            </a:r>
            <a:r>
              <a:rPr lang="en-US" sz="900" dirty="0" smtClean="0"/>
              <a:t>] country] </a:t>
            </a:r>
            <a:br>
              <a:rPr lang="en-US" sz="900" dirty="0" smtClean="0"/>
            </a:br>
            <a:r>
              <a:rPr lang="en-US" sz="900" dirty="0" smtClean="0"/>
              <a:t>      set </a:t>
            </a:r>
            <a:r>
              <a:rPr lang="en-US" sz="900" dirty="0" err="1" smtClean="0"/>
              <a:t>sloc</a:t>
            </a:r>
            <a:r>
              <a:rPr lang="en-US" sz="900" dirty="0" smtClean="0"/>
              <a:t> [</a:t>
            </a:r>
            <a:r>
              <a:rPr lang="en-US" sz="900" dirty="0" err="1" smtClean="0"/>
              <a:t>whereis</a:t>
            </a:r>
            <a:r>
              <a:rPr lang="en-US" sz="900" dirty="0" smtClean="0"/>
              <a:t> [IP::</a:t>
            </a:r>
            <a:r>
              <a:rPr lang="en-US" sz="900" dirty="0" err="1" smtClean="0"/>
              <a:t>client_addr</a:t>
            </a:r>
            <a:r>
              <a:rPr lang="en-US" sz="900" dirty="0" smtClean="0"/>
              <a:t>] abbrev] </a:t>
            </a:r>
            <a:br>
              <a:rPr lang="en-US" sz="900" dirty="0" smtClean="0"/>
            </a:br>
            <a:r>
              <a:rPr lang="en-US" sz="900" dirty="0" smtClean="0"/>
              <a:t>##  If the IP doesn't resolve to anything, pick a random IP (useful for testing on private networks) ##      </a:t>
            </a:r>
            <a:br>
              <a:rPr lang="en-US" sz="900" dirty="0" smtClean="0"/>
            </a:br>
            <a:r>
              <a:rPr lang="en-US" sz="900" dirty="0" smtClean="0"/>
              <a:t>      if {($</a:t>
            </a:r>
            <a:r>
              <a:rPr lang="en-US" sz="900" dirty="0" err="1" smtClean="0"/>
              <a:t>cloc</a:t>
            </a:r>
            <a:r>
              <a:rPr lang="en-US" sz="900" dirty="0" smtClean="0"/>
              <a:t> </a:t>
            </a:r>
            <a:r>
              <a:rPr lang="en-US" sz="900" dirty="0" err="1" smtClean="0"/>
              <a:t>eq</a:t>
            </a:r>
            <a:r>
              <a:rPr lang="en-US" sz="900" dirty="0" smtClean="0"/>
              <a:t> "") and ($</a:t>
            </a:r>
            <a:r>
              <a:rPr lang="en-US" sz="900" dirty="0" err="1" smtClean="0"/>
              <a:t>sloc</a:t>
            </a:r>
            <a:r>
              <a:rPr lang="en-US" sz="900" dirty="0" smtClean="0"/>
              <a:t> </a:t>
            </a:r>
            <a:r>
              <a:rPr lang="en-US" sz="900" dirty="0" err="1" smtClean="0"/>
              <a:t>eq</a:t>
            </a:r>
            <a:r>
              <a:rPr lang="en-US" sz="900" dirty="0" smtClean="0"/>
              <a:t> "")} { </a:t>
            </a:r>
            <a:br>
              <a:rPr lang="en-US" sz="900" dirty="0" smtClean="0"/>
            </a:br>
            <a:r>
              <a:rPr lang="en-US" sz="900" dirty="0" smtClean="0"/>
              <a:t>        set </a:t>
            </a:r>
            <a:r>
              <a:rPr lang="en-US" sz="900" dirty="0" err="1" smtClean="0"/>
              <a:t>ip</a:t>
            </a:r>
            <a:r>
              <a:rPr lang="en-US" sz="900" dirty="0" smtClean="0"/>
              <a:t> [</a:t>
            </a:r>
            <a:r>
              <a:rPr lang="en-US" sz="900" dirty="0" err="1" smtClean="0"/>
              <a:t>expr</a:t>
            </a:r>
            <a:r>
              <a:rPr lang="en-US" sz="900" dirty="0" smtClean="0"/>
              <a:t> { </a:t>
            </a:r>
            <a:r>
              <a:rPr lang="en-US" sz="900" dirty="0" err="1" smtClean="0"/>
              <a:t>int</a:t>
            </a:r>
            <a:r>
              <a:rPr lang="en-US" sz="900" dirty="0" smtClean="0"/>
              <a:t>(rand()*255) }].[</a:t>
            </a:r>
            <a:r>
              <a:rPr lang="en-US" sz="900" dirty="0" err="1" smtClean="0"/>
              <a:t>expr</a:t>
            </a:r>
            <a:r>
              <a:rPr lang="en-US" sz="900" dirty="0" smtClean="0"/>
              <a:t> { </a:t>
            </a:r>
            <a:r>
              <a:rPr lang="en-US" sz="900" dirty="0" err="1" smtClean="0"/>
              <a:t>int</a:t>
            </a:r>
            <a:r>
              <a:rPr lang="en-US" sz="900" dirty="0" smtClean="0"/>
              <a:t>(rand()*255) }].[</a:t>
            </a:r>
            <a:r>
              <a:rPr lang="en-US" sz="900" dirty="0" err="1" smtClean="0"/>
              <a:t>expr</a:t>
            </a:r>
            <a:r>
              <a:rPr lang="en-US" sz="900" dirty="0" smtClean="0"/>
              <a:t> { </a:t>
            </a:r>
            <a:r>
              <a:rPr lang="en-US" sz="900" dirty="0" err="1" smtClean="0"/>
              <a:t>int</a:t>
            </a:r>
            <a:r>
              <a:rPr lang="en-US" sz="900" dirty="0" smtClean="0"/>
              <a:t>(rand()*255) }].[</a:t>
            </a:r>
            <a:r>
              <a:rPr lang="en-US" sz="900" dirty="0" err="1" smtClean="0"/>
              <a:t>expr</a:t>
            </a:r>
            <a:r>
              <a:rPr lang="en-US" sz="900" dirty="0" smtClean="0"/>
              <a:t> { </a:t>
            </a:r>
            <a:r>
              <a:rPr lang="en-US" sz="900" dirty="0" err="1" smtClean="0"/>
              <a:t>int</a:t>
            </a:r>
            <a:r>
              <a:rPr lang="en-US" sz="900" dirty="0" smtClean="0"/>
              <a:t>(rand()*255) }] </a:t>
            </a:r>
            <a:br>
              <a:rPr lang="en-US" sz="900" dirty="0" smtClean="0"/>
            </a:br>
            <a:r>
              <a:rPr lang="en-US" sz="900" dirty="0" smtClean="0"/>
              <a:t>        set </a:t>
            </a:r>
            <a:r>
              <a:rPr lang="en-US" sz="900" dirty="0" err="1" smtClean="0"/>
              <a:t>cloc</a:t>
            </a:r>
            <a:r>
              <a:rPr lang="en-US" sz="900" dirty="0" smtClean="0"/>
              <a:t> [</a:t>
            </a:r>
            <a:r>
              <a:rPr lang="en-US" sz="900" dirty="0" err="1" smtClean="0"/>
              <a:t>whereis</a:t>
            </a:r>
            <a:r>
              <a:rPr lang="en-US" sz="900" dirty="0" smtClean="0"/>
              <a:t> $</a:t>
            </a:r>
            <a:r>
              <a:rPr lang="en-US" sz="900" dirty="0" err="1" smtClean="0"/>
              <a:t>ip</a:t>
            </a:r>
            <a:r>
              <a:rPr lang="en-US" sz="900" dirty="0" smtClean="0"/>
              <a:t> country] </a:t>
            </a:r>
            <a:br>
              <a:rPr lang="en-US" sz="900" dirty="0" smtClean="0"/>
            </a:br>
            <a:r>
              <a:rPr lang="en-US" sz="900" dirty="0" smtClean="0"/>
              <a:t>        set </a:t>
            </a:r>
            <a:r>
              <a:rPr lang="en-US" sz="900" dirty="0" err="1" smtClean="0"/>
              <a:t>sloc</a:t>
            </a:r>
            <a:r>
              <a:rPr lang="en-US" sz="900" dirty="0" smtClean="0"/>
              <a:t> [</a:t>
            </a:r>
            <a:r>
              <a:rPr lang="en-US" sz="900" dirty="0" err="1" smtClean="0"/>
              <a:t>whereis</a:t>
            </a:r>
            <a:r>
              <a:rPr lang="en-US" sz="900" dirty="0" smtClean="0"/>
              <a:t> $</a:t>
            </a:r>
            <a:r>
              <a:rPr lang="en-US" sz="900" dirty="0" err="1" smtClean="0"/>
              <a:t>ip</a:t>
            </a:r>
            <a:r>
              <a:rPr lang="en-US" sz="900" dirty="0" smtClean="0"/>
              <a:t> abbrev] </a:t>
            </a:r>
            <a:br>
              <a:rPr lang="en-US" sz="900" dirty="0" smtClean="0"/>
            </a:br>
            <a:r>
              <a:rPr lang="en-US" sz="900" dirty="0" smtClean="0"/>
              <a:t>      } </a:t>
            </a:r>
            <a:br>
              <a:rPr lang="en-US" sz="900" dirty="0" smtClean="0"/>
            </a:br>
            <a:r>
              <a:rPr lang="en-US" sz="900" dirty="0" smtClean="0"/>
              <a:t>##  Set Country  ##    </a:t>
            </a:r>
            <a:br>
              <a:rPr lang="en-US" sz="900" dirty="0" smtClean="0"/>
            </a:br>
            <a:r>
              <a:rPr lang="en-US" sz="900" dirty="0" smtClean="0"/>
              <a:t>      if {[table </a:t>
            </a:r>
            <a:r>
              <a:rPr lang="en-US" sz="900" dirty="0" err="1" smtClean="0"/>
              <a:t>incr</a:t>
            </a:r>
            <a:r>
              <a:rPr lang="en-US" sz="900" dirty="0" smtClean="0"/>
              <a:t> -</a:t>
            </a:r>
            <a:r>
              <a:rPr lang="en-US" sz="900" dirty="0" err="1" smtClean="0"/>
              <a:t>subtable</a:t>
            </a:r>
            <a:r>
              <a:rPr lang="en-US" sz="900" dirty="0" smtClean="0"/>
              <a:t> countries -</a:t>
            </a:r>
            <a:r>
              <a:rPr lang="en-US" sz="900" dirty="0" err="1" smtClean="0"/>
              <a:t>mustexist</a:t>
            </a:r>
            <a:r>
              <a:rPr lang="en-US" sz="900" dirty="0" smtClean="0"/>
              <a:t> $</a:t>
            </a:r>
            <a:r>
              <a:rPr lang="en-US" sz="900" dirty="0" err="1" smtClean="0"/>
              <a:t>cloc</a:t>
            </a:r>
            <a:r>
              <a:rPr lang="en-US" sz="900" dirty="0" smtClean="0"/>
              <a:t>] </a:t>
            </a:r>
            <a:r>
              <a:rPr lang="en-US" sz="900" dirty="0" err="1" smtClean="0"/>
              <a:t>eq</a:t>
            </a:r>
            <a:r>
              <a:rPr lang="en-US" sz="900" dirty="0" smtClean="0"/>
              <a:t> ""} { </a:t>
            </a:r>
            <a:br>
              <a:rPr lang="en-US" sz="900" dirty="0" smtClean="0"/>
            </a:br>
            <a:r>
              <a:rPr lang="en-US" sz="900" dirty="0" smtClean="0"/>
              <a:t>          table set -</a:t>
            </a:r>
            <a:r>
              <a:rPr lang="en-US" sz="900" dirty="0" err="1" smtClean="0"/>
              <a:t>subtable</a:t>
            </a:r>
            <a:r>
              <a:rPr lang="en-US" sz="900" dirty="0" smtClean="0"/>
              <a:t> countries $</a:t>
            </a:r>
            <a:r>
              <a:rPr lang="en-US" sz="900" dirty="0" err="1" smtClean="0"/>
              <a:t>cloc</a:t>
            </a:r>
            <a:r>
              <a:rPr lang="en-US" sz="900" dirty="0" smtClean="0"/>
              <a:t> 1 indefinite </a:t>
            </a:r>
            <a:r>
              <a:rPr lang="en-US" sz="900" dirty="0" err="1" smtClean="0"/>
              <a:t>indefinite</a:t>
            </a:r>
            <a:r>
              <a:rPr lang="en-US" sz="900" dirty="0" smtClean="0"/>
              <a:t> </a:t>
            </a:r>
            <a:br>
              <a:rPr lang="en-US" sz="900" dirty="0" smtClean="0"/>
            </a:br>
            <a:r>
              <a:rPr lang="en-US" sz="900" dirty="0" smtClean="0"/>
              <a:t>      }  </a:t>
            </a:r>
            <a:br>
              <a:rPr lang="en-US" sz="900" dirty="0" smtClean="0"/>
            </a:br>
            <a:r>
              <a:rPr lang="en-US" sz="900" dirty="0" smtClean="0"/>
              <a:t>##  Set State  ## </a:t>
            </a:r>
            <a:br>
              <a:rPr lang="en-US" sz="900" dirty="0" smtClean="0"/>
            </a:br>
            <a:r>
              <a:rPr lang="en-US" sz="900" dirty="0" smtClean="0"/>
              <a:t>      if {[table </a:t>
            </a:r>
            <a:r>
              <a:rPr lang="en-US" sz="900" dirty="0" err="1" smtClean="0"/>
              <a:t>incr</a:t>
            </a:r>
            <a:r>
              <a:rPr lang="en-US" sz="900" dirty="0" smtClean="0"/>
              <a:t> -</a:t>
            </a:r>
            <a:r>
              <a:rPr lang="en-US" sz="900" dirty="0" err="1" smtClean="0"/>
              <a:t>subtable</a:t>
            </a:r>
            <a:r>
              <a:rPr lang="en-US" sz="900" dirty="0" smtClean="0"/>
              <a:t> states -</a:t>
            </a:r>
            <a:r>
              <a:rPr lang="en-US" sz="900" dirty="0" err="1" smtClean="0"/>
              <a:t>mustexist</a:t>
            </a:r>
            <a:r>
              <a:rPr lang="en-US" sz="900" dirty="0" smtClean="0"/>
              <a:t> $</a:t>
            </a:r>
            <a:r>
              <a:rPr lang="en-US" sz="900" dirty="0" err="1" smtClean="0"/>
              <a:t>sloc</a:t>
            </a:r>
            <a:r>
              <a:rPr lang="en-US" sz="900" dirty="0" smtClean="0"/>
              <a:t>] </a:t>
            </a:r>
            <a:r>
              <a:rPr lang="en-US" sz="900" dirty="0" err="1" smtClean="0"/>
              <a:t>eq</a:t>
            </a:r>
            <a:r>
              <a:rPr lang="en-US" sz="900" dirty="0" smtClean="0"/>
              <a:t> ""} { </a:t>
            </a:r>
            <a:br>
              <a:rPr lang="en-US" sz="900" dirty="0" smtClean="0"/>
            </a:br>
            <a:r>
              <a:rPr lang="en-US" sz="900" dirty="0" smtClean="0"/>
              <a:t>          table set -</a:t>
            </a:r>
            <a:r>
              <a:rPr lang="en-US" sz="900" dirty="0" err="1" smtClean="0"/>
              <a:t>subtable</a:t>
            </a:r>
            <a:r>
              <a:rPr lang="en-US" sz="900" dirty="0" smtClean="0"/>
              <a:t> states $</a:t>
            </a:r>
            <a:r>
              <a:rPr lang="en-US" sz="900" dirty="0" err="1" smtClean="0"/>
              <a:t>sloc</a:t>
            </a:r>
            <a:r>
              <a:rPr lang="en-US" sz="900" dirty="0" smtClean="0"/>
              <a:t> 1 indefinite </a:t>
            </a:r>
            <a:r>
              <a:rPr lang="en-US" sz="900" dirty="0" err="1" smtClean="0"/>
              <a:t>indefinite</a:t>
            </a:r>
            <a:r>
              <a:rPr lang="en-US" sz="900" dirty="0" smtClean="0"/>
              <a:t> </a:t>
            </a:r>
            <a:br>
              <a:rPr lang="en-US" sz="900" dirty="0" smtClean="0"/>
            </a:br>
            <a:r>
              <a:rPr lang="en-US" sz="900" dirty="0" smtClean="0"/>
              <a:t>      }  </a:t>
            </a:r>
            <a:br>
              <a:rPr lang="en-US" sz="900" dirty="0" smtClean="0"/>
            </a:br>
            <a:r>
              <a:rPr lang="en-US" sz="900" dirty="0" smtClean="0"/>
              <a:t>      HTTP::respond 200 Content "Added" </a:t>
            </a:r>
            <a:br>
              <a:rPr lang="en-US" sz="900" dirty="0" smtClean="0"/>
            </a:br>
            <a:r>
              <a:rPr lang="en-US" sz="900" dirty="0" smtClean="0"/>
              <a:t>    } </a:t>
            </a:r>
            <a:br>
              <a:rPr lang="en-US" sz="900" dirty="0" smtClean="0"/>
            </a:br>
            <a:r>
              <a:rPr lang="en-US" sz="900" dirty="0" smtClean="0"/>
              <a:t>  }  </a:t>
            </a:r>
            <a:br>
              <a:rPr lang="en-US" sz="900" dirty="0" smtClean="0"/>
            </a:br>
            <a:r>
              <a:rPr lang="en-US" sz="900" dirty="0" smtClean="0"/>
              <a:t>}</a:t>
            </a:r>
          </a:p>
          <a:p>
            <a:endParaRPr lang="en-US" sz="900" dirty="0" smtClean="0"/>
          </a:p>
          <a:p>
            <a:endParaRPr lang="en-US" sz="900" dirty="0"/>
          </a:p>
        </p:txBody>
      </p:sp>
    </p:spTree>
    <p:extLst>
      <p:ext uri="{BB962C8B-B14F-4D97-AF65-F5344CB8AC3E}">
        <p14:creationId xmlns:p14="http://schemas.microsoft.com/office/powerpoint/2010/main" val="424927523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612775"/>
          </a:xfrm>
        </p:spPr>
        <p:txBody>
          <a:bodyPr/>
          <a:lstStyle/>
          <a:p>
            <a:r>
              <a:rPr lang="en-US" dirty="0" smtClean="0"/>
              <a:t>Where did we start?</a:t>
            </a:r>
            <a:endParaRPr lang="en-US" dirty="0"/>
          </a:p>
        </p:txBody>
      </p:sp>
      <p:sp>
        <p:nvSpPr>
          <p:cNvPr id="3" name="Subtitle 2"/>
          <p:cNvSpPr>
            <a:spLocks noGrp="1"/>
          </p:cNvSpPr>
          <p:nvPr>
            <p:ph type="subTitle" idx="1"/>
          </p:nvPr>
        </p:nvSpPr>
        <p:spPr>
          <a:xfrm>
            <a:off x="1371600" y="2209800"/>
            <a:ext cx="5791200" cy="3657600"/>
          </a:xfrm>
        </p:spPr>
        <p:txBody>
          <a:bodyPr/>
          <a:lstStyle/>
          <a:p>
            <a:pPr marL="342900" indent="-342900" algn="l">
              <a:buFont typeface="Arial"/>
              <a:buChar char="•"/>
            </a:pPr>
            <a:r>
              <a:rPr lang="en-US" sz="1600" dirty="0" smtClean="0"/>
              <a:t>Load balance inbound traffic</a:t>
            </a:r>
          </a:p>
          <a:p>
            <a:pPr marL="342900" indent="-342900" algn="l">
              <a:buFont typeface="Arial"/>
              <a:buChar char="•"/>
            </a:pPr>
            <a:r>
              <a:rPr lang="en-US" sz="1600" dirty="0" smtClean="0"/>
              <a:t>“Advanced” routing</a:t>
            </a:r>
          </a:p>
          <a:p>
            <a:pPr marL="342900" indent="-342900" algn="l">
              <a:buFont typeface="Arial"/>
              <a:buChar char="•"/>
            </a:pPr>
            <a:r>
              <a:rPr lang="en-US" sz="1600" dirty="0" smtClean="0"/>
              <a:t>Balance outbound links</a:t>
            </a:r>
          </a:p>
          <a:p>
            <a:pPr marL="342900" indent="-342900" algn="l">
              <a:buFont typeface="Arial"/>
              <a:buChar char="•"/>
            </a:pPr>
            <a:r>
              <a:rPr lang="en-US" sz="1600" dirty="0" smtClean="0"/>
              <a:t>Simple LB features:</a:t>
            </a:r>
          </a:p>
          <a:p>
            <a:pPr marL="800100" lvl="1" indent="-342900" algn="l">
              <a:buFont typeface="Arial"/>
              <a:buChar char="•"/>
            </a:pPr>
            <a:r>
              <a:rPr lang="en-US" sz="1400" dirty="0" smtClean="0"/>
              <a:t>Persistence</a:t>
            </a:r>
          </a:p>
          <a:p>
            <a:pPr marL="800100" lvl="1" indent="-342900" algn="l">
              <a:buFont typeface="Arial"/>
              <a:buChar char="•"/>
            </a:pPr>
            <a:r>
              <a:rPr lang="en-US" sz="1400" dirty="0" smtClean="0"/>
              <a:t>Monitoring for HA</a:t>
            </a:r>
          </a:p>
          <a:p>
            <a:pPr marL="800100" lvl="1" indent="-342900" algn="l">
              <a:buFont typeface="Arial"/>
              <a:buChar char="•"/>
            </a:pPr>
            <a:r>
              <a:rPr lang="en-US" sz="1400" dirty="0" smtClean="0"/>
              <a:t>Rate limiting</a:t>
            </a:r>
          </a:p>
          <a:p>
            <a:pPr marL="800100" lvl="1" indent="-342900" algn="l">
              <a:buFont typeface="Arial"/>
              <a:buChar char="•"/>
            </a:pPr>
            <a:r>
              <a:rPr lang="en-US" sz="1400" dirty="0" smtClean="0"/>
              <a:t>Etc.</a:t>
            </a:r>
          </a:p>
        </p:txBody>
      </p:sp>
    </p:spTree>
    <p:extLst>
      <p:ext uri="{BB962C8B-B14F-4D97-AF65-F5344CB8AC3E}">
        <p14:creationId xmlns:p14="http://schemas.microsoft.com/office/powerpoint/2010/main" val="138662393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Tokenization</a:t>
            </a:r>
            <a:endParaRPr lang="en-US" dirty="0"/>
          </a:p>
        </p:txBody>
      </p:sp>
      <p:sp>
        <p:nvSpPr>
          <p:cNvPr id="3" name="Rectangle 2"/>
          <p:cNvSpPr/>
          <p:nvPr/>
        </p:nvSpPr>
        <p:spPr>
          <a:xfrm>
            <a:off x="152400" y="1993880"/>
            <a:ext cx="4343400" cy="4247317"/>
          </a:xfrm>
          <a:prstGeom prst="rect">
            <a:avLst/>
          </a:prstGeom>
        </p:spPr>
        <p:txBody>
          <a:bodyPr wrap="square">
            <a:spAutoFit/>
          </a:bodyPr>
          <a:lstStyle/>
          <a:p>
            <a:pPr marL="285750" indent="-285750">
              <a:buFont typeface="Arial"/>
              <a:buChar char="•"/>
            </a:pPr>
            <a:r>
              <a:rPr lang="en-US" dirty="0" smtClean="0"/>
              <a:t>Completely secure credit card data even within the LTM</a:t>
            </a:r>
            <a:endParaRPr lang="en-US" dirty="0"/>
          </a:p>
          <a:p>
            <a:pPr marL="285750" indent="-285750">
              <a:buFont typeface="Arial"/>
              <a:buChar char="•"/>
            </a:pPr>
            <a:endParaRPr lang="en-US" dirty="0"/>
          </a:p>
          <a:p>
            <a:pPr marL="285750" indent="-285750">
              <a:buFont typeface="Arial"/>
              <a:buChar char="•"/>
            </a:pPr>
            <a:r>
              <a:rPr lang="en-US" dirty="0" smtClean="0"/>
              <a:t>A </a:t>
            </a:r>
            <a:r>
              <a:rPr lang="en-US" dirty="0"/>
              <a:t>service is introduced which takes and handles the actual </a:t>
            </a:r>
            <a:r>
              <a:rPr lang="en-US" dirty="0" smtClean="0"/>
              <a:t>information</a:t>
            </a:r>
          </a:p>
          <a:p>
            <a:pPr marL="285750" indent="-285750">
              <a:buFont typeface="Arial"/>
              <a:buChar char="•"/>
            </a:pPr>
            <a:endParaRPr lang="en-US" dirty="0"/>
          </a:p>
          <a:p>
            <a:pPr marL="285750" indent="-285750">
              <a:buFont typeface="Arial"/>
              <a:buChar char="•"/>
            </a:pPr>
            <a:r>
              <a:rPr lang="en-US" dirty="0" smtClean="0"/>
              <a:t>A </a:t>
            </a:r>
            <a:r>
              <a:rPr lang="en-US" dirty="0"/>
              <a:t>non sensitive token is all that is passed to backend systems. </a:t>
            </a:r>
            <a:endParaRPr lang="en-US" dirty="0" smtClean="0"/>
          </a:p>
          <a:p>
            <a:pPr marL="285750" indent="-285750">
              <a:buFont typeface="Arial"/>
              <a:buChar char="•"/>
            </a:pPr>
            <a:endParaRPr lang="en-US" dirty="0"/>
          </a:p>
          <a:p>
            <a:pPr marL="285750" indent="-285750">
              <a:buFont typeface="Arial"/>
              <a:buChar char="•"/>
            </a:pPr>
            <a:r>
              <a:rPr lang="en-US" dirty="0" smtClean="0"/>
              <a:t>The </a:t>
            </a:r>
            <a:r>
              <a:rPr lang="en-US" dirty="0"/>
              <a:t>exchanging of CC/PANs for tokens can happen at the Big-IP, potentially removing everything except the Big-IP and the edge router from audit scope.</a:t>
            </a:r>
          </a:p>
          <a:p>
            <a:pPr marL="285750" indent="-285750">
              <a:buFont typeface="Arial"/>
              <a:buChar char="•"/>
            </a:pPr>
            <a:endParaRPr lang="en-US" dirty="0"/>
          </a:p>
        </p:txBody>
      </p:sp>
      <p:pic>
        <p:nvPicPr>
          <p:cNvPr id="5" name="Picture 4" descr="Screen Shot 2012-10-30 at 3.11.1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104" y="1981200"/>
            <a:ext cx="4786896" cy="3195180"/>
          </a:xfrm>
          <a:prstGeom prst="rect">
            <a:avLst/>
          </a:prstGeom>
        </p:spPr>
      </p:pic>
    </p:spTree>
    <p:extLst>
      <p:ext uri="{BB962C8B-B14F-4D97-AF65-F5344CB8AC3E}">
        <p14:creationId xmlns:p14="http://schemas.microsoft.com/office/powerpoint/2010/main" val="87250591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Tokenization</a:t>
            </a:r>
            <a:endParaRPr lang="en-US" dirty="0"/>
          </a:p>
        </p:txBody>
      </p:sp>
      <p:pic>
        <p:nvPicPr>
          <p:cNvPr id="4" name="Picture 3" descr="Screen Shot 2012-10-30 at 3.11.3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600200"/>
            <a:ext cx="5257800" cy="4225713"/>
          </a:xfrm>
          <a:prstGeom prst="rect">
            <a:avLst/>
          </a:prstGeom>
        </p:spPr>
      </p:pic>
      <p:pic>
        <p:nvPicPr>
          <p:cNvPr id="3" name="Picture 2" descr="Screen Shot 2012-10-30 at 3.12.1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3082858"/>
            <a:ext cx="5791200" cy="3698941"/>
          </a:xfrm>
          <a:prstGeom prst="rect">
            <a:avLst/>
          </a:prstGeom>
        </p:spPr>
      </p:pic>
    </p:spTree>
    <p:extLst>
      <p:ext uri="{BB962C8B-B14F-4D97-AF65-F5344CB8AC3E}">
        <p14:creationId xmlns:p14="http://schemas.microsoft.com/office/powerpoint/2010/main" val="114795683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00"/>
            <a:ext cx="8534400" cy="1323439"/>
          </a:xfrm>
        </p:spPr>
        <p:txBody>
          <a:bodyPr/>
          <a:lstStyle/>
          <a:p>
            <a:r>
              <a:rPr lang="en-US" dirty="0" smtClean="0"/>
              <a:t>	LTM Concepts:</a:t>
            </a:r>
            <a:br>
              <a:rPr lang="en-US" dirty="0" smtClean="0"/>
            </a:br>
            <a:endParaRPr lang="en-US" sz="3200" dirty="0">
              <a:solidFill>
                <a:srgbClr val="BE0F34"/>
              </a:solidFill>
            </a:endParaRPr>
          </a:p>
        </p:txBody>
      </p:sp>
      <p:sp>
        <p:nvSpPr>
          <p:cNvPr id="5" name="TextBox 4"/>
          <p:cNvSpPr txBox="1"/>
          <p:nvPr/>
        </p:nvSpPr>
        <p:spPr>
          <a:xfrm>
            <a:off x="1981200" y="3429000"/>
            <a:ext cx="7010400" cy="830997"/>
          </a:xfrm>
          <a:prstGeom prst="rect">
            <a:avLst/>
          </a:prstGeom>
          <a:noFill/>
        </p:spPr>
        <p:txBody>
          <a:bodyPr wrap="square" rtlCol="0">
            <a:spAutoFit/>
          </a:bodyPr>
          <a:lstStyle/>
          <a:p>
            <a:r>
              <a:rPr lang="en-US" sz="2400" dirty="0" smtClean="0">
                <a:solidFill>
                  <a:srgbClr val="BE0F34"/>
                </a:solidFill>
              </a:rPr>
              <a:t>How does this stuff work under the covers, and how does that affect iRules?</a:t>
            </a:r>
            <a:endParaRPr lang="en-US" sz="2400" dirty="0"/>
          </a:p>
        </p:txBody>
      </p:sp>
    </p:spTree>
    <p:extLst>
      <p:ext uri="{BB962C8B-B14F-4D97-AF65-F5344CB8AC3E}">
        <p14:creationId xmlns:p14="http://schemas.microsoft.com/office/powerpoint/2010/main" val="25963854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Lifecycle of an iRule</a:t>
            </a:r>
            <a:endParaRPr lang="en-US" sz="2400" b="0" dirty="0">
              <a:solidFill>
                <a:schemeClr val="accent1"/>
              </a:solidFill>
            </a:endParaRPr>
          </a:p>
        </p:txBody>
      </p:sp>
      <p:sp>
        <p:nvSpPr>
          <p:cNvPr id="4" name="Rectangle 3"/>
          <p:cNvSpPr/>
          <p:nvPr/>
        </p:nvSpPr>
        <p:spPr>
          <a:xfrm>
            <a:off x="-1" y="2194560"/>
            <a:ext cx="9144000" cy="4114800"/>
          </a:xfrm>
          <a:prstGeom prst="rect">
            <a:avLst/>
          </a:prstGeom>
          <a:gradFill>
            <a:gsLst>
              <a:gs pos="0">
                <a:schemeClr val="bg1"/>
              </a:gs>
              <a:gs pos="50000">
                <a:schemeClr val="accent1">
                  <a:lumMod val="40000"/>
                  <a:lumOff val="60000"/>
                </a:schemeClr>
              </a:gs>
              <a:gs pos="100000">
                <a:schemeClr val="bg1"/>
              </a:gs>
            </a:gsLst>
            <a:lin ang="0" scaled="0"/>
          </a:gradFill>
          <a:ln w="19050">
            <a:noFill/>
            <a:miter lim="800000"/>
          </a:ln>
        </p:spPr>
        <p:style>
          <a:lnRef idx="2">
            <a:schemeClr val="accent5"/>
          </a:lnRef>
          <a:fillRef idx="1">
            <a:schemeClr val="lt1"/>
          </a:fillRef>
          <a:effectRef idx="0">
            <a:schemeClr val="accent5"/>
          </a:effectRef>
          <a:fontRef idx="minor">
            <a:schemeClr val="dk1"/>
          </a:fontRef>
        </p:style>
        <p:txBody>
          <a:bodyPr tIns="0" rtlCol="0" anchor="ctr"/>
          <a:lstStyle/>
          <a:p>
            <a:pPr algn="ctr"/>
            <a:endParaRPr lang="en-US" dirty="0"/>
          </a:p>
        </p:txBody>
      </p:sp>
      <p:graphicFrame>
        <p:nvGraphicFramePr>
          <p:cNvPr id="3" name="Diagram 2"/>
          <p:cNvGraphicFramePr/>
          <p:nvPr>
            <p:extLst>
              <p:ext uri="{D42A27DB-BD31-4B8C-83A1-F6EECF244321}">
                <p14:modId xmlns:p14="http://schemas.microsoft.com/office/powerpoint/2010/main" val="3825950148"/>
              </p:ext>
            </p:extLst>
          </p:nvPr>
        </p:nvGraphicFramePr>
        <p:xfrm>
          <a:off x="76200" y="2209800"/>
          <a:ext cx="8991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08488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Clustered Multi-Processing (CMP)</a:t>
            </a:r>
            <a:endParaRPr lang="en-US" sz="2400" b="0" dirty="0">
              <a:solidFill>
                <a:schemeClr val="accent1"/>
              </a:solidFill>
            </a:endParaRPr>
          </a:p>
        </p:txBody>
      </p:sp>
      <p:sp>
        <p:nvSpPr>
          <p:cNvPr id="4" name="Rectangle 3"/>
          <p:cNvSpPr/>
          <p:nvPr/>
        </p:nvSpPr>
        <p:spPr>
          <a:xfrm>
            <a:off x="-1" y="2194560"/>
            <a:ext cx="9144000" cy="4114800"/>
          </a:xfrm>
          <a:prstGeom prst="rect">
            <a:avLst/>
          </a:prstGeom>
          <a:gradFill>
            <a:gsLst>
              <a:gs pos="0">
                <a:schemeClr val="bg1"/>
              </a:gs>
              <a:gs pos="50000">
                <a:schemeClr val="accent1">
                  <a:lumMod val="40000"/>
                  <a:lumOff val="60000"/>
                </a:schemeClr>
              </a:gs>
              <a:gs pos="100000">
                <a:schemeClr val="bg1"/>
              </a:gs>
            </a:gsLst>
            <a:lin ang="0" scaled="0"/>
          </a:gradFill>
          <a:ln w="19050">
            <a:noFill/>
            <a:miter lim="800000"/>
          </a:ln>
        </p:spPr>
        <p:style>
          <a:lnRef idx="2">
            <a:schemeClr val="accent5"/>
          </a:lnRef>
          <a:fillRef idx="1">
            <a:schemeClr val="lt1"/>
          </a:fillRef>
          <a:effectRef idx="0">
            <a:schemeClr val="accent5"/>
          </a:effectRef>
          <a:fontRef idx="minor">
            <a:schemeClr val="dk1"/>
          </a:fontRef>
        </p:style>
        <p:txBody>
          <a:bodyPr tIns="0" rtlCol="0" anchor="ctr"/>
          <a:lstStyle/>
          <a:p>
            <a:pPr algn="ctr"/>
            <a:endParaRPr lang="en-US" dirty="0"/>
          </a:p>
        </p:txBody>
      </p:sp>
      <p:sp>
        <p:nvSpPr>
          <p:cNvPr id="7" name="Rectangle 6"/>
          <p:cNvSpPr/>
          <p:nvPr/>
        </p:nvSpPr>
        <p:spPr>
          <a:xfrm>
            <a:off x="3200400" y="3733800"/>
            <a:ext cx="5623560" cy="2590800"/>
          </a:xfrm>
          <a:prstGeom prst="rect">
            <a:avLst/>
          </a:prstGeom>
          <a:ln w="19050">
            <a:solidFill>
              <a:schemeClr val="accent1">
                <a:lumMod val="40000"/>
                <a:lumOff val="60000"/>
              </a:schemeClr>
            </a:solidFill>
            <a:miter lim="800000"/>
          </a:ln>
        </p:spPr>
        <p:style>
          <a:lnRef idx="2">
            <a:schemeClr val="accent5"/>
          </a:lnRef>
          <a:fillRef idx="1">
            <a:schemeClr val="lt1"/>
          </a:fillRef>
          <a:effectRef idx="0">
            <a:schemeClr val="accent5"/>
          </a:effectRef>
          <a:fontRef idx="minor">
            <a:schemeClr val="dk1"/>
          </a:fontRef>
        </p:style>
        <p:txBody>
          <a:bodyPr rtlCol="0" anchor="ctr"/>
          <a:lstStyle/>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SMP, which is a standard practice, does not scale</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CMP scales nearly 100% linearly</a:t>
            </a:r>
          </a:p>
          <a:p>
            <a:pPr marL="857250" lvl="1" indent="-285750" eaLnBrk="0" hangingPunct="0">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No shared </a:t>
            </a:r>
            <a:r>
              <a:rPr lang="en-US" dirty="0" err="1" smtClean="0">
                <a:solidFill>
                  <a:srgbClr val="000000"/>
                </a:solidFill>
                <a:latin typeface="Arial" charset="0"/>
                <a:ea typeface="ＭＳ Ｐゴシック" pitchFamily="-106" charset="-128"/>
                <a:cs typeface="Arial" charset="0"/>
              </a:rPr>
              <a:t>mem</a:t>
            </a:r>
            <a:r>
              <a:rPr lang="en-US" dirty="0" smtClean="0">
                <a:solidFill>
                  <a:srgbClr val="000000"/>
                </a:solidFill>
                <a:latin typeface="Arial" charset="0"/>
                <a:ea typeface="ＭＳ Ｐゴシック" pitchFamily="-106" charset="-128"/>
                <a:cs typeface="Arial" charset="0"/>
              </a:rPr>
              <a:t> locking/updates</a:t>
            </a:r>
          </a:p>
          <a:p>
            <a:pPr marL="857250" lvl="1" indent="-285750" eaLnBrk="0" hangingPunct="0">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No queuing issues</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Many individual instances of TMM</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Private resources</a:t>
            </a:r>
          </a:p>
          <a:p>
            <a:pPr marL="400050" indent="-285750" eaLnBrk="0" hangingPunct="0">
              <a:spcBef>
                <a:spcPts val="0"/>
              </a:spcBef>
              <a:buClr>
                <a:srgbClr val="A5072B"/>
              </a:buClr>
              <a:buFont typeface="Arial" charset="0"/>
              <a:buChar char="•"/>
            </a:pPr>
            <a:endParaRPr lang="en-US" dirty="0">
              <a:solidFill>
                <a:srgbClr val="000000"/>
              </a:solidFill>
              <a:latin typeface="Arial" charset="0"/>
              <a:ea typeface="ＭＳ Ｐゴシック" pitchFamily="-106" charset="-128"/>
              <a:cs typeface="Arial" charset="0"/>
            </a:endParaRPr>
          </a:p>
        </p:txBody>
      </p:sp>
      <p:sp>
        <p:nvSpPr>
          <p:cNvPr id="6" name="Rectangle 5"/>
          <p:cNvSpPr/>
          <p:nvPr/>
        </p:nvSpPr>
        <p:spPr>
          <a:xfrm>
            <a:off x="487680" y="2514600"/>
            <a:ext cx="2560320" cy="1828800"/>
          </a:xfrm>
          <a:prstGeom prst="rect">
            <a:avLst/>
          </a:prstGeom>
          <a:solidFill>
            <a:schemeClr val="accent4"/>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What is CMP?</a:t>
            </a:r>
          </a:p>
          <a:p>
            <a:pPr>
              <a:lnSpc>
                <a:spcPct val="90000"/>
              </a:lnSpc>
              <a:spcBef>
                <a:spcPts val="1200"/>
              </a:spcBef>
            </a:pPr>
            <a:r>
              <a:rPr lang="en-US" sz="1600" dirty="0" smtClean="0">
                <a:solidFill>
                  <a:schemeClr val="bg1"/>
                </a:solidFill>
                <a:ea typeface="ＭＳ Ｐゴシック" pitchFamily="-106" charset="-128"/>
              </a:rPr>
              <a:t>Our chosen method of clustering for compute resources, allowing for superiorly linear scaling.</a:t>
            </a:r>
            <a:endParaRPr lang="en-US" sz="2400" dirty="0">
              <a:solidFill>
                <a:schemeClr val="bg1"/>
              </a:solidFill>
              <a:ea typeface="ＭＳ Ｐゴシック" pitchFamily="-106" charset="-128"/>
            </a:endParaRPr>
          </a:p>
        </p:txBody>
      </p:sp>
    </p:spTree>
    <p:extLst>
      <p:ext uri="{BB962C8B-B14F-4D97-AF65-F5344CB8AC3E}">
        <p14:creationId xmlns:p14="http://schemas.microsoft.com/office/powerpoint/2010/main" val="402218685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Dis-aggregation (DAG)</a:t>
            </a:r>
            <a:endParaRPr lang="en-US" sz="2400" b="0" dirty="0">
              <a:solidFill>
                <a:schemeClr val="accent1"/>
              </a:solidFill>
            </a:endParaRPr>
          </a:p>
        </p:txBody>
      </p:sp>
      <p:sp>
        <p:nvSpPr>
          <p:cNvPr id="4" name="Rectangle 3"/>
          <p:cNvSpPr/>
          <p:nvPr/>
        </p:nvSpPr>
        <p:spPr>
          <a:xfrm>
            <a:off x="-1" y="2194560"/>
            <a:ext cx="9144000" cy="4114800"/>
          </a:xfrm>
          <a:prstGeom prst="rect">
            <a:avLst/>
          </a:prstGeom>
          <a:gradFill>
            <a:gsLst>
              <a:gs pos="0">
                <a:schemeClr val="bg1"/>
              </a:gs>
              <a:gs pos="50000">
                <a:schemeClr val="accent1">
                  <a:lumMod val="40000"/>
                  <a:lumOff val="60000"/>
                </a:schemeClr>
              </a:gs>
              <a:gs pos="100000">
                <a:schemeClr val="bg1"/>
              </a:gs>
            </a:gsLst>
            <a:lin ang="0" scaled="0"/>
          </a:gradFill>
          <a:ln w="19050">
            <a:noFill/>
            <a:miter lim="800000"/>
          </a:ln>
        </p:spPr>
        <p:style>
          <a:lnRef idx="2">
            <a:schemeClr val="accent5"/>
          </a:lnRef>
          <a:fillRef idx="1">
            <a:schemeClr val="lt1"/>
          </a:fillRef>
          <a:effectRef idx="0">
            <a:schemeClr val="accent5"/>
          </a:effectRef>
          <a:fontRef idx="minor">
            <a:schemeClr val="dk1"/>
          </a:fontRef>
        </p:style>
        <p:txBody>
          <a:bodyPr tIns="0" rtlCol="0" anchor="ctr"/>
          <a:lstStyle/>
          <a:p>
            <a:pPr algn="ctr"/>
            <a:endParaRPr lang="en-US" dirty="0"/>
          </a:p>
        </p:txBody>
      </p:sp>
      <p:sp>
        <p:nvSpPr>
          <p:cNvPr id="7" name="Rectangle 6"/>
          <p:cNvSpPr/>
          <p:nvPr/>
        </p:nvSpPr>
        <p:spPr>
          <a:xfrm>
            <a:off x="3063240" y="3429000"/>
            <a:ext cx="5623560" cy="2590800"/>
          </a:xfrm>
          <a:prstGeom prst="rect">
            <a:avLst/>
          </a:prstGeom>
          <a:ln w="19050">
            <a:solidFill>
              <a:schemeClr val="accent1">
                <a:lumMod val="40000"/>
                <a:lumOff val="60000"/>
              </a:schemeClr>
            </a:solidFill>
            <a:miter lim="800000"/>
          </a:ln>
        </p:spPr>
        <p:style>
          <a:lnRef idx="2">
            <a:schemeClr val="accent5"/>
          </a:lnRef>
          <a:fillRef idx="1">
            <a:schemeClr val="lt1"/>
          </a:fillRef>
          <a:effectRef idx="0">
            <a:schemeClr val="accent5"/>
          </a:effectRef>
          <a:fontRef idx="minor">
            <a:schemeClr val="dk1"/>
          </a:fontRef>
        </p:style>
        <p:txBody>
          <a:bodyPr rtlCol="0" anchor="ctr"/>
          <a:lstStyle/>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LB your LBs</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Due to CMP, we have to build intelligence into the selection of TMMs</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Ensure proper load distribution</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Does not run on standard CPU</a:t>
            </a:r>
            <a:endParaRPr lang="en-US" dirty="0">
              <a:solidFill>
                <a:srgbClr val="000000"/>
              </a:solidFill>
              <a:latin typeface="Arial" charset="0"/>
              <a:ea typeface="ＭＳ Ｐゴシック" pitchFamily="-106" charset="-128"/>
              <a:cs typeface="Arial" charset="0"/>
            </a:endParaRPr>
          </a:p>
        </p:txBody>
      </p:sp>
      <p:sp>
        <p:nvSpPr>
          <p:cNvPr id="8" name="Rectangle 7"/>
          <p:cNvSpPr/>
          <p:nvPr/>
        </p:nvSpPr>
        <p:spPr>
          <a:xfrm>
            <a:off x="182880" y="2560320"/>
            <a:ext cx="2560320" cy="1828800"/>
          </a:xfrm>
          <a:prstGeom prst="rect">
            <a:avLst/>
          </a:prstGeom>
          <a:solidFill>
            <a:schemeClr val="accent6"/>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What is DAG?</a:t>
            </a:r>
          </a:p>
          <a:p>
            <a:pPr>
              <a:lnSpc>
                <a:spcPct val="90000"/>
              </a:lnSpc>
              <a:spcBef>
                <a:spcPts val="1200"/>
              </a:spcBef>
            </a:pPr>
            <a:r>
              <a:rPr lang="en-US" sz="1600" dirty="0" smtClean="0">
                <a:solidFill>
                  <a:schemeClr val="bg1"/>
                </a:solidFill>
                <a:ea typeface="ＭＳ Ｐゴシック" pitchFamily="-106" charset="-128"/>
              </a:rPr>
              <a:t>Dis-aggregation is required for CMP to work, it is the way by which we decide which we LB CPU cores.</a:t>
            </a:r>
            <a:endParaRPr lang="en-US" sz="2400" dirty="0" smtClean="0">
              <a:solidFill>
                <a:schemeClr val="bg1"/>
              </a:solidFill>
              <a:ea typeface="ＭＳ Ｐゴシック" pitchFamily="-106" charset="-128"/>
            </a:endParaRPr>
          </a:p>
        </p:txBody>
      </p:sp>
    </p:spTree>
    <p:extLst>
      <p:ext uri="{BB962C8B-B14F-4D97-AF65-F5344CB8AC3E}">
        <p14:creationId xmlns:p14="http://schemas.microsoft.com/office/powerpoint/2010/main" val="38677826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CMP, DAG &amp; iRules</a:t>
            </a:r>
            <a:endParaRPr lang="en-US" sz="2400" b="0" dirty="0">
              <a:solidFill>
                <a:schemeClr val="accent1"/>
              </a:solidFill>
            </a:endParaRPr>
          </a:p>
        </p:txBody>
      </p:sp>
      <p:sp>
        <p:nvSpPr>
          <p:cNvPr id="4" name="Rectangle 3"/>
          <p:cNvSpPr/>
          <p:nvPr/>
        </p:nvSpPr>
        <p:spPr>
          <a:xfrm>
            <a:off x="-1" y="2194560"/>
            <a:ext cx="9144000" cy="4114800"/>
          </a:xfrm>
          <a:prstGeom prst="rect">
            <a:avLst/>
          </a:prstGeom>
          <a:gradFill>
            <a:gsLst>
              <a:gs pos="0">
                <a:schemeClr val="bg1"/>
              </a:gs>
              <a:gs pos="50000">
                <a:schemeClr val="accent1">
                  <a:lumMod val="40000"/>
                  <a:lumOff val="60000"/>
                </a:schemeClr>
              </a:gs>
              <a:gs pos="100000">
                <a:schemeClr val="bg1"/>
              </a:gs>
            </a:gsLst>
            <a:lin ang="0" scaled="0"/>
          </a:gradFill>
          <a:ln w="19050">
            <a:noFill/>
            <a:miter lim="800000"/>
          </a:ln>
        </p:spPr>
        <p:style>
          <a:lnRef idx="2">
            <a:schemeClr val="accent5"/>
          </a:lnRef>
          <a:fillRef idx="1">
            <a:schemeClr val="lt1"/>
          </a:fillRef>
          <a:effectRef idx="0">
            <a:schemeClr val="accent5"/>
          </a:effectRef>
          <a:fontRef idx="minor">
            <a:schemeClr val="dk1"/>
          </a:fontRef>
        </p:style>
        <p:txBody>
          <a:bodyPr tIns="0" rtlCol="0" anchor="ctr"/>
          <a:lstStyle/>
          <a:p>
            <a:pPr algn="ctr"/>
            <a:endParaRPr lang="en-US" dirty="0"/>
          </a:p>
        </p:txBody>
      </p:sp>
      <p:sp>
        <p:nvSpPr>
          <p:cNvPr id="7" name="Rectangle 6"/>
          <p:cNvSpPr/>
          <p:nvPr/>
        </p:nvSpPr>
        <p:spPr>
          <a:xfrm>
            <a:off x="3063240" y="3429000"/>
            <a:ext cx="5623560" cy="2590800"/>
          </a:xfrm>
          <a:prstGeom prst="rect">
            <a:avLst/>
          </a:prstGeom>
          <a:ln w="19050">
            <a:solidFill>
              <a:schemeClr val="accent1">
                <a:lumMod val="40000"/>
                <a:lumOff val="60000"/>
              </a:schemeClr>
            </a:solidFill>
            <a:miter lim="800000"/>
          </a:ln>
        </p:spPr>
        <p:style>
          <a:lnRef idx="2">
            <a:schemeClr val="accent5"/>
          </a:lnRef>
          <a:fillRef idx="1">
            <a:schemeClr val="lt1"/>
          </a:fillRef>
          <a:effectRef idx="0">
            <a:schemeClr val="accent5"/>
          </a:effectRef>
          <a:fontRef idx="minor">
            <a:schemeClr val="dk1"/>
          </a:fontRef>
        </p:style>
        <p:txBody>
          <a:bodyPr rtlCol="0" anchor="ctr"/>
          <a:lstStyle/>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High performance and scalability</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No true global memory/variables</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“Pinning” becomes a concern</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Possible multi-tenant conditions</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“Workarounds” for global data storage result in command suspension.</a:t>
            </a:r>
            <a:endParaRPr lang="en-US" dirty="0">
              <a:solidFill>
                <a:srgbClr val="000000"/>
              </a:solidFill>
              <a:latin typeface="Arial" charset="0"/>
              <a:ea typeface="ＭＳ Ｐゴシック" pitchFamily="-106" charset="-128"/>
              <a:cs typeface="Arial" charset="0"/>
            </a:endParaRPr>
          </a:p>
        </p:txBody>
      </p:sp>
      <p:sp>
        <p:nvSpPr>
          <p:cNvPr id="6" name="Rectangle 5"/>
          <p:cNvSpPr/>
          <p:nvPr/>
        </p:nvSpPr>
        <p:spPr>
          <a:xfrm>
            <a:off x="182880" y="2560320"/>
            <a:ext cx="2560320" cy="1828800"/>
          </a:xfrm>
          <a:prstGeom prst="rect">
            <a:avLst/>
          </a:prstGeom>
          <a:solidFill>
            <a:schemeClr val="tx1">
              <a:lumMod val="65000"/>
              <a:lumOff val="35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How do these technologies affect iRules?</a:t>
            </a:r>
          </a:p>
        </p:txBody>
      </p:sp>
    </p:spTree>
    <p:extLst>
      <p:ext uri="{BB962C8B-B14F-4D97-AF65-F5344CB8AC3E}">
        <p14:creationId xmlns:p14="http://schemas.microsoft.com/office/powerpoint/2010/main" val="152047006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295400"/>
            <a:ext cx="8001000" cy="5181600"/>
          </a:xfrm>
          <a:prstGeom prst="rect">
            <a:avLst/>
          </a:prstGeom>
          <a:solidFill>
            <a:schemeClr val="accent1"/>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lnSpc>
                <a:spcPct val="90000"/>
              </a:lnSpc>
            </a:pPr>
            <a:endParaRPr lang="en-US" sz="2000" b="1" dirty="0" smtClean="0">
              <a:solidFill>
                <a:schemeClr val="bg1"/>
              </a:solidFill>
              <a:ea typeface="ＭＳ Ｐゴシック" pitchFamily="-106" charset="-128"/>
            </a:endParaRPr>
          </a:p>
        </p:txBody>
      </p:sp>
      <p:sp>
        <p:nvSpPr>
          <p:cNvPr id="5" name="TextBox 4"/>
          <p:cNvSpPr txBox="1"/>
          <p:nvPr/>
        </p:nvSpPr>
        <p:spPr>
          <a:xfrm>
            <a:off x="4038600" y="3581400"/>
            <a:ext cx="2057400" cy="461665"/>
          </a:xfrm>
          <a:prstGeom prst="rect">
            <a:avLst/>
          </a:prstGeom>
          <a:noFill/>
        </p:spPr>
        <p:txBody>
          <a:bodyPr wrap="square" rtlCol="0">
            <a:spAutoFit/>
          </a:bodyPr>
          <a:lstStyle/>
          <a:p>
            <a:r>
              <a:rPr lang="en-US" sz="2400" dirty="0" smtClean="0"/>
              <a:t>LTM</a:t>
            </a:r>
            <a:endParaRPr lang="en-US" sz="2400" dirty="0"/>
          </a:p>
        </p:txBody>
      </p:sp>
      <p:sp>
        <p:nvSpPr>
          <p:cNvPr id="6" name="Rounded Rectangle 5"/>
          <p:cNvSpPr/>
          <p:nvPr/>
        </p:nvSpPr>
        <p:spPr>
          <a:xfrm>
            <a:off x="838200" y="1447800"/>
            <a:ext cx="2895600" cy="2209800"/>
          </a:xfrm>
          <a:prstGeom prst="roundRect">
            <a:avLst/>
          </a:prstGeom>
          <a:solidFill>
            <a:schemeClr val="tx2">
              <a:lumMod val="20000"/>
              <a:lumOff val="80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lnSpc>
                <a:spcPct val="90000"/>
              </a:lnSpc>
            </a:pPr>
            <a:endParaRPr lang="en-US" sz="2000" b="1" dirty="0" smtClean="0">
              <a:solidFill>
                <a:schemeClr val="bg1"/>
              </a:solidFill>
              <a:ea typeface="ＭＳ Ｐゴシック" pitchFamily="-106" charset="-128"/>
            </a:endParaRPr>
          </a:p>
        </p:txBody>
      </p:sp>
      <p:cxnSp>
        <p:nvCxnSpPr>
          <p:cNvPr id="11" name="Straight Connector 10"/>
          <p:cNvCxnSpPr>
            <a:stCxn id="6" idx="0"/>
            <a:endCxn id="6" idx="2"/>
          </p:cNvCxnSpPr>
          <p:nvPr/>
        </p:nvCxnSpPr>
        <p:spPr>
          <a:xfrm>
            <a:off x="2286000" y="1447800"/>
            <a:ext cx="0" cy="2209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a:stCxn id="6" idx="1"/>
            <a:endCxn id="6" idx="3"/>
          </p:cNvCxnSpPr>
          <p:nvPr/>
        </p:nvCxnSpPr>
        <p:spPr>
          <a:xfrm>
            <a:off x="838200" y="2552700"/>
            <a:ext cx="2895600"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905000" y="2362200"/>
            <a:ext cx="1676400" cy="400110"/>
          </a:xfrm>
          <a:prstGeom prst="rect">
            <a:avLst/>
          </a:prstGeom>
          <a:noFill/>
        </p:spPr>
        <p:txBody>
          <a:bodyPr wrap="square" rtlCol="0">
            <a:spAutoFit/>
          </a:bodyPr>
          <a:lstStyle/>
          <a:p>
            <a:r>
              <a:rPr lang="en-US" sz="2000" dirty="0" smtClean="0"/>
              <a:t>CPU</a:t>
            </a:r>
            <a:endParaRPr lang="en-US" sz="2000" dirty="0"/>
          </a:p>
        </p:txBody>
      </p:sp>
      <p:sp>
        <p:nvSpPr>
          <p:cNvPr id="19" name="TextBox 18"/>
          <p:cNvSpPr txBox="1"/>
          <p:nvPr/>
        </p:nvSpPr>
        <p:spPr>
          <a:xfrm>
            <a:off x="1143000" y="1840468"/>
            <a:ext cx="990600" cy="369332"/>
          </a:xfrm>
          <a:prstGeom prst="rect">
            <a:avLst/>
          </a:prstGeom>
          <a:noFill/>
        </p:spPr>
        <p:txBody>
          <a:bodyPr wrap="square" rtlCol="0">
            <a:spAutoFit/>
          </a:bodyPr>
          <a:lstStyle/>
          <a:p>
            <a:r>
              <a:rPr lang="en-US" dirty="0" smtClean="0"/>
              <a:t>TMM</a:t>
            </a:r>
            <a:endParaRPr lang="en-US" dirty="0"/>
          </a:p>
        </p:txBody>
      </p:sp>
      <p:sp>
        <p:nvSpPr>
          <p:cNvPr id="20" name="TextBox 19"/>
          <p:cNvSpPr txBox="1"/>
          <p:nvPr/>
        </p:nvSpPr>
        <p:spPr>
          <a:xfrm>
            <a:off x="1143000" y="2831068"/>
            <a:ext cx="990600" cy="369332"/>
          </a:xfrm>
          <a:prstGeom prst="rect">
            <a:avLst/>
          </a:prstGeom>
          <a:noFill/>
        </p:spPr>
        <p:txBody>
          <a:bodyPr wrap="square" rtlCol="0">
            <a:spAutoFit/>
          </a:bodyPr>
          <a:lstStyle/>
          <a:p>
            <a:r>
              <a:rPr lang="en-US" dirty="0" smtClean="0"/>
              <a:t>TMM</a:t>
            </a:r>
            <a:endParaRPr lang="en-US" dirty="0"/>
          </a:p>
        </p:txBody>
      </p:sp>
      <p:sp>
        <p:nvSpPr>
          <p:cNvPr id="21" name="TextBox 20"/>
          <p:cNvSpPr txBox="1"/>
          <p:nvPr/>
        </p:nvSpPr>
        <p:spPr>
          <a:xfrm>
            <a:off x="2514600" y="1828800"/>
            <a:ext cx="990600" cy="369332"/>
          </a:xfrm>
          <a:prstGeom prst="rect">
            <a:avLst/>
          </a:prstGeom>
          <a:noFill/>
        </p:spPr>
        <p:txBody>
          <a:bodyPr wrap="square" rtlCol="0">
            <a:spAutoFit/>
          </a:bodyPr>
          <a:lstStyle/>
          <a:p>
            <a:r>
              <a:rPr lang="en-US" dirty="0" smtClean="0"/>
              <a:t>TMM</a:t>
            </a:r>
            <a:endParaRPr lang="en-US" dirty="0"/>
          </a:p>
        </p:txBody>
      </p:sp>
      <p:sp>
        <p:nvSpPr>
          <p:cNvPr id="22" name="TextBox 21"/>
          <p:cNvSpPr txBox="1"/>
          <p:nvPr/>
        </p:nvSpPr>
        <p:spPr>
          <a:xfrm>
            <a:off x="2514600" y="2819400"/>
            <a:ext cx="990600" cy="369332"/>
          </a:xfrm>
          <a:prstGeom prst="rect">
            <a:avLst/>
          </a:prstGeom>
          <a:noFill/>
        </p:spPr>
        <p:txBody>
          <a:bodyPr wrap="square" rtlCol="0">
            <a:spAutoFit/>
          </a:bodyPr>
          <a:lstStyle/>
          <a:p>
            <a:r>
              <a:rPr lang="en-US" dirty="0" smtClean="0"/>
              <a:t>TMM</a:t>
            </a:r>
            <a:endParaRPr lang="en-US" dirty="0"/>
          </a:p>
        </p:txBody>
      </p:sp>
      <p:sp>
        <p:nvSpPr>
          <p:cNvPr id="23" name="Rounded Rectangle 22"/>
          <p:cNvSpPr/>
          <p:nvPr/>
        </p:nvSpPr>
        <p:spPr>
          <a:xfrm>
            <a:off x="838200" y="4038600"/>
            <a:ext cx="2895600" cy="2209800"/>
          </a:xfrm>
          <a:prstGeom prst="roundRect">
            <a:avLst/>
          </a:prstGeom>
          <a:solidFill>
            <a:schemeClr val="tx2">
              <a:lumMod val="20000"/>
              <a:lumOff val="80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lnSpc>
                <a:spcPct val="90000"/>
              </a:lnSpc>
            </a:pPr>
            <a:endParaRPr lang="en-US" sz="2000" b="1" dirty="0" smtClean="0">
              <a:solidFill>
                <a:schemeClr val="bg1"/>
              </a:solidFill>
              <a:ea typeface="ＭＳ Ｐゴシック" pitchFamily="-106" charset="-128"/>
            </a:endParaRPr>
          </a:p>
        </p:txBody>
      </p:sp>
      <p:cxnSp>
        <p:nvCxnSpPr>
          <p:cNvPr id="24" name="Straight Connector 23"/>
          <p:cNvCxnSpPr>
            <a:stCxn id="23" idx="0"/>
            <a:endCxn id="23" idx="2"/>
          </p:cNvCxnSpPr>
          <p:nvPr/>
        </p:nvCxnSpPr>
        <p:spPr>
          <a:xfrm>
            <a:off x="2286000" y="4038600"/>
            <a:ext cx="0" cy="2209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3" idx="1"/>
            <a:endCxn id="23" idx="3"/>
          </p:cNvCxnSpPr>
          <p:nvPr/>
        </p:nvCxnSpPr>
        <p:spPr>
          <a:xfrm>
            <a:off x="838200" y="5143500"/>
            <a:ext cx="2895600" cy="0"/>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143000" y="4431268"/>
            <a:ext cx="990600" cy="369332"/>
          </a:xfrm>
          <a:prstGeom prst="rect">
            <a:avLst/>
          </a:prstGeom>
          <a:noFill/>
        </p:spPr>
        <p:txBody>
          <a:bodyPr wrap="square" rtlCol="0">
            <a:spAutoFit/>
          </a:bodyPr>
          <a:lstStyle/>
          <a:p>
            <a:r>
              <a:rPr lang="en-US" dirty="0" smtClean="0"/>
              <a:t>TMM</a:t>
            </a:r>
            <a:endParaRPr lang="en-US" dirty="0"/>
          </a:p>
        </p:txBody>
      </p:sp>
      <p:sp>
        <p:nvSpPr>
          <p:cNvPr id="27" name="TextBox 26"/>
          <p:cNvSpPr txBox="1"/>
          <p:nvPr/>
        </p:nvSpPr>
        <p:spPr>
          <a:xfrm>
            <a:off x="1143000" y="5421868"/>
            <a:ext cx="990600" cy="369332"/>
          </a:xfrm>
          <a:prstGeom prst="rect">
            <a:avLst/>
          </a:prstGeom>
          <a:noFill/>
        </p:spPr>
        <p:txBody>
          <a:bodyPr wrap="square" rtlCol="0">
            <a:spAutoFit/>
          </a:bodyPr>
          <a:lstStyle/>
          <a:p>
            <a:r>
              <a:rPr lang="en-US" dirty="0" smtClean="0"/>
              <a:t>TMM</a:t>
            </a:r>
            <a:endParaRPr lang="en-US" dirty="0"/>
          </a:p>
        </p:txBody>
      </p:sp>
      <p:sp>
        <p:nvSpPr>
          <p:cNvPr id="28" name="TextBox 27"/>
          <p:cNvSpPr txBox="1"/>
          <p:nvPr/>
        </p:nvSpPr>
        <p:spPr>
          <a:xfrm>
            <a:off x="2514600" y="4419600"/>
            <a:ext cx="990600" cy="369332"/>
          </a:xfrm>
          <a:prstGeom prst="rect">
            <a:avLst/>
          </a:prstGeom>
          <a:noFill/>
        </p:spPr>
        <p:txBody>
          <a:bodyPr wrap="square" rtlCol="0">
            <a:spAutoFit/>
          </a:bodyPr>
          <a:lstStyle/>
          <a:p>
            <a:r>
              <a:rPr lang="en-US" dirty="0" smtClean="0"/>
              <a:t>TMM</a:t>
            </a:r>
            <a:endParaRPr lang="en-US" dirty="0"/>
          </a:p>
        </p:txBody>
      </p:sp>
      <p:sp>
        <p:nvSpPr>
          <p:cNvPr id="29" name="TextBox 28"/>
          <p:cNvSpPr txBox="1"/>
          <p:nvPr/>
        </p:nvSpPr>
        <p:spPr>
          <a:xfrm>
            <a:off x="2514600" y="5410200"/>
            <a:ext cx="990600" cy="369332"/>
          </a:xfrm>
          <a:prstGeom prst="rect">
            <a:avLst/>
          </a:prstGeom>
          <a:noFill/>
        </p:spPr>
        <p:txBody>
          <a:bodyPr wrap="square" rtlCol="0">
            <a:spAutoFit/>
          </a:bodyPr>
          <a:lstStyle/>
          <a:p>
            <a:r>
              <a:rPr lang="en-US" dirty="0" smtClean="0"/>
              <a:t>TMM</a:t>
            </a:r>
            <a:endParaRPr lang="en-US" dirty="0"/>
          </a:p>
        </p:txBody>
      </p:sp>
      <p:sp>
        <p:nvSpPr>
          <p:cNvPr id="30" name="Rounded Rectangle 29"/>
          <p:cNvSpPr/>
          <p:nvPr/>
        </p:nvSpPr>
        <p:spPr>
          <a:xfrm>
            <a:off x="5334000" y="1447800"/>
            <a:ext cx="2895600" cy="2209800"/>
          </a:xfrm>
          <a:prstGeom prst="roundRect">
            <a:avLst/>
          </a:prstGeom>
          <a:solidFill>
            <a:schemeClr val="tx2">
              <a:lumMod val="20000"/>
              <a:lumOff val="80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lnSpc>
                <a:spcPct val="90000"/>
              </a:lnSpc>
            </a:pPr>
            <a:endParaRPr lang="en-US" sz="2000" b="1" dirty="0" smtClean="0">
              <a:solidFill>
                <a:schemeClr val="bg1"/>
              </a:solidFill>
              <a:ea typeface="ＭＳ Ｐゴシック" pitchFamily="-106" charset="-128"/>
            </a:endParaRPr>
          </a:p>
        </p:txBody>
      </p:sp>
      <p:cxnSp>
        <p:nvCxnSpPr>
          <p:cNvPr id="31" name="Straight Connector 30"/>
          <p:cNvCxnSpPr>
            <a:stCxn id="30" idx="0"/>
            <a:endCxn id="30" idx="2"/>
          </p:cNvCxnSpPr>
          <p:nvPr/>
        </p:nvCxnSpPr>
        <p:spPr>
          <a:xfrm>
            <a:off x="6781800" y="1447800"/>
            <a:ext cx="0" cy="2209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30" idx="1"/>
            <a:endCxn id="30" idx="3"/>
          </p:cNvCxnSpPr>
          <p:nvPr/>
        </p:nvCxnSpPr>
        <p:spPr>
          <a:xfrm>
            <a:off x="5334000" y="2552700"/>
            <a:ext cx="2895600" cy="0"/>
          </a:xfrm>
          <a:prstGeom prst="line">
            <a:avLst/>
          </a:prstGeom>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5638800" y="1840468"/>
            <a:ext cx="990600" cy="369332"/>
          </a:xfrm>
          <a:prstGeom prst="rect">
            <a:avLst/>
          </a:prstGeom>
          <a:noFill/>
        </p:spPr>
        <p:txBody>
          <a:bodyPr wrap="square" rtlCol="0">
            <a:spAutoFit/>
          </a:bodyPr>
          <a:lstStyle/>
          <a:p>
            <a:r>
              <a:rPr lang="en-US" dirty="0" smtClean="0"/>
              <a:t>TMM</a:t>
            </a:r>
            <a:endParaRPr lang="en-US" dirty="0"/>
          </a:p>
        </p:txBody>
      </p:sp>
      <p:sp>
        <p:nvSpPr>
          <p:cNvPr id="34" name="TextBox 33"/>
          <p:cNvSpPr txBox="1"/>
          <p:nvPr/>
        </p:nvSpPr>
        <p:spPr>
          <a:xfrm>
            <a:off x="5638800" y="2831068"/>
            <a:ext cx="990600" cy="369332"/>
          </a:xfrm>
          <a:prstGeom prst="rect">
            <a:avLst/>
          </a:prstGeom>
          <a:noFill/>
        </p:spPr>
        <p:txBody>
          <a:bodyPr wrap="square" rtlCol="0">
            <a:spAutoFit/>
          </a:bodyPr>
          <a:lstStyle/>
          <a:p>
            <a:r>
              <a:rPr lang="en-US" dirty="0" smtClean="0"/>
              <a:t>TMM</a:t>
            </a:r>
            <a:endParaRPr lang="en-US" dirty="0"/>
          </a:p>
        </p:txBody>
      </p:sp>
      <p:sp>
        <p:nvSpPr>
          <p:cNvPr id="35" name="TextBox 34"/>
          <p:cNvSpPr txBox="1"/>
          <p:nvPr/>
        </p:nvSpPr>
        <p:spPr>
          <a:xfrm>
            <a:off x="7010400" y="1828800"/>
            <a:ext cx="990600" cy="369332"/>
          </a:xfrm>
          <a:prstGeom prst="rect">
            <a:avLst/>
          </a:prstGeom>
          <a:noFill/>
        </p:spPr>
        <p:txBody>
          <a:bodyPr wrap="square" rtlCol="0">
            <a:spAutoFit/>
          </a:bodyPr>
          <a:lstStyle/>
          <a:p>
            <a:r>
              <a:rPr lang="en-US" dirty="0" smtClean="0"/>
              <a:t>TMM</a:t>
            </a:r>
            <a:endParaRPr lang="en-US" dirty="0"/>
          </a:p>
        </p:txBody>
      </p:sp>
      <p:sp>
        <p:nvSpPr>
          <p:cNvPr id="36" name="TextBox 35"/>
          <p:cNvSpPr txBox="1"/>
          <p:nvPr/>
        </p:nvSpPr>
        <p:spPr>
          <a:xfrm>
            <a:off x="7010400" y="2819400"/>
            <a:ext cx="990600" cy="369332"/>
          </a:xfrm>
          <a:prstGeom prst="rect">
            <a:avLst/>
          </a:prstGeom>
          <a:noFill/>
        </p:spPr>
        <p:txBody>
          <a:bodyPr wrap="square" rtlCol="0">
            <a:spAutoFit/>
          </a:bodyPr>
          <a:lstStyle/>
          <a:p>
            <a:r>
              <a:rPr lang="en-US" dirty="0" smtClean="0"/>
              <a:t>TMM</a:t>
            </a:r>
            <a:endParaRPr lang="en-US" dirty="0"/>
          </a:p>
        </p:txBody>
      </p:sp>
      <p:sp>
        <p:nvSpPr>
          <p:cNvPr id="37" name="Rounded Rectangle 36"/>
          <p:cNvSpPr/>
          <p:nvPr/>
        </p:nvSpPr>
        <p:spPr>
          <a:xfrm>
            <a:off x="5334000" y="4038600"/>
            <a:ext cx="2895600" cy="2209800"/>
          </a:xfrm>
          <a:prstGeom prst="roundRect">
            <a:avLst/>
          </a:prstGeom>
          <a:solidFill>
            <a:schemeClr val="tx2">
              <a:lumMod val="20000"/>
              <a:lumOff val="80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lnSpc>
                <a:spcPct val="90000"/>
              </a:lnSpc>
            </a:pPr>
            <a:endParaRPr lang="en-US" sz="2000" b="1" dirty="0" smtClean="0">
              <a:solidFill>
                <a:schemeClr val="bg1"/>
              </a:solidFill>
              <a:ea typeface="ＭＳ Ｐゴシック" pitchFamily="-106" charset="-128"/>
            </a:endParaRPr>
          </a:p>
        </p:txBody>
      </p:sp>
      <p:cxnSp>
        <p:nvCxnSpPr>
          <p:cNvPr id="38" name="Straight Connector 37"/>
          <p:cNvCxnSpPr>
            <a:stCxn id="37" idx="0"/>
            <a:endCxn id="37" idx="2"/>
          </p:cNvCxnSpPr>
          <p:nvPr/>
        </p:nvCxnSpPr>
        <p:spPr>
          <a:xfrm>
            <a:off x="6781800" y="4038600"/>
            <a:ext cx="0" cy="2209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a:stCxn id="37" idx="1"/>
            <a:endCxn id="37" idx="3"/>
          </p:cNvCxnSpPr>
          <p:nvPr/>
        </p:nvCxnSpPr>
        <p:spPr>
          <a:xfrm>
            <a:off x="5334000" y="5143500"/>
            <a:ext cx="2895600" cy="0"/>
          </a:xfrm>
          <a:prstGeom prst="line">
            <a:avLst/>
          </a:prstGeom>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5638800" y="4431268"/>
            <a:ext cx="990600" cy="369332"/>
          </a:xfrm>
          <a:prstGeom prst="rect">
            <a:avLst/>
          </a:prstGeom>
          <a:noFill/>
        </p:spPr>
        <p:txBody>
          <a:bodyPr wrap="square" rtlCol="0">
            <a:spAutoFit/>
          </a:bodyPr>
          <a:lstStyle/>
          <a:p>
            <a:r>
              <a:rPr lang="en-US" dirty="0" smtClean="0"/>
              <a:t>TMM</a:t>
            </a:r>
            <a:endParaRPr lang="en-US" dirty="0"/>
          </a:p>
        </p:txBody>
      </p:sp>
      <p:sp>
        <p:nvSpPr>
          <p:cNvPr id="41" name="TextBox 40"/>
          <p:cNvSpPr txBox="1"/>
          <p:nvPr/>
        </p:nvSpPr>
        <p:spPr>
          <a:xfrm>
            <a:off x="5638800" y="5421868"/>
            <a:ext cx="990600" cy="369332"/>
          </a:xfrm>
          <a:prstGeom prst="rect">
            <a:avLst/>
          </a:prstGeom>
          <a:noFill/>
        </p:spPr>
        <p:txBody>
          <a:bodyPr wrap="square" rtlCol="0">
            <a:spAutoFit/>
          </a:bodyPr>
          <a:lstStyle/>
          <a:p>
            <a:r>
              <a:rPr lang="en-US" dirty="0" smtClean="0"/>
              <a:t>TMM</a:t>
            </a:r>
            <a:endParaRPr lang="en-US" dirty="0"/>
          </a:p>
        </p:txBody>
      </p:sp>
      <p:sp>
        <p:nvSpPr>
          <p:cNvPr id="42" name="TextBox 41"/>
          <p:cNvSpPr txBox="1"/>
          <p:nvPr/>
        </p:nvSpPr>
        <p:spPr>
          <a:xfrm>
            <a:off x="7010400" y="4419600"/>
            <a:ext cx="990600" cy="369332"/>
          </a:xfrm>
          <a:prstGeom prst="rect">
            <a:avLst/>
          </a:prstGeom>
          <a:noFill/>
        </p:spPr>
        <p:txBody>
          <a:bodyPr wrap="square" rtlCol="0">
            <a:spAutoFit/>
          </a:bodyPr>
          <a:lstStyle/>
          <a:p>
            <a:r>
              <a:rPr lang="en-US" dirty="0" smtClean="0"/>
              <a:t>TMM</a:t>
            </a:r>
            <a:endParaRPr lang="en-US" dirty="0"/>
          </a:p>
        </p:txBody>
      </p:sp>
      <p:sp>
        <p:nvSpPr>
          <p:cNvPr id="43" name="TextBox 42"/>
          <p:cNvSpPr txBox="1"/>
          <p:nvPr/>
        </p:nvSpPr>
        <p:spPr>
          <a:xfrm>
            <a:off x="7010400" y="5410200"/>
            <a:ext cx="990600" cy="369332"/>
          </a:xfrm>
          <a:prstGeom prst="rect">
            <a:avLst/>
          </a:prstGeom>
          <a:noFill/>
        </p:spPr>
        <p:txBody>
          <a:bodyPr wrap="square" rtlCol="0">
            <a:spAutoFit/>
          </a:bodyPr>
          <a:lstStyle/>
          <a:p>
            <a:r>
              <a:rPr lang="en-US" dirty="0" smtClean="0"/>
              <a:t>TMM</a:t>
            </a:r>
            <a:endParaRPr lang="en-US" dirty="0"/>
          </a:p>
        </p:txBody>
      </p:sp>
      <p:sp>
        <p:nvSpPr>
          <p:cNvPr id="44" name="TextBox 43"/>
          <p:cNvSpPr txBox="1"/>
          <p:nvPr/>
        </p:nvSpPr>
        <p:spPr>
          <a:xfrm>
            <a:off x="1905000" y="4933890"/>
            <a:ext cx="1676400" cy="400110"/>
          </a:xfrm>
          <a:prstGeom prst="rect">
            <a:avLst/>
          </a:prstGeom>
          <a:noFill/>
        </p:spPr>
        <p:txBody>
          <a:bodyPr wrap="square" rtlCol="0">
            <a:spAutoFit/>
          </a:bodyPr>
          <a:lstStyle/>
          <a:p>
            <a:r>
              <a:rPr lang="en-US" sz="2000" dirty="0" smtClean="0"/>
              <a:t>CPU</a:t>
            </a:r>
            <a:endParaRPr lang="en-US" sz="2000" dirty="0"/>
          </a:p>
        </p:txBody>
      </p:sp>
      <p:sp>
        <p:nvSpPr>
          <p:cNvPr id="45" name="TextBox 44"/>
          <p:cNvSpPr txBox="1"/>
          <p:nvPr/>
        </p:nvSpPr>
        <p:spPr>
          <a:xfrm>
            <a:off x="6400800" y="2343090"/>
            <a:ext cx="1676400" cy="400110"/>
          </a:xfrm>
          <a:prstGeom prst="rect">
            <a:avLst/>
          </a:prstGeom>
          <a:noFill/>
        </p:spPr>
        <p:txBody>
          <a:bodyPr wrap="square" rtlCol="0">
            <a:spAutoFit/>
          </a:bodyPr>
          <a:lstStyle/>
          <a:p>
            <a:r>
              <a:rPr lang="en-US" sz="2000" dirty="0" smtClean="0"/>
              <a:t>CPU</a:t>
            </a:r>
            <a:endParaRPr lang="en-US" sz="2000" dirty="0"/>
          </a:p>
        </p:txBody>
      </p:sp>
      <p:sp>
        <p:nvSpPr>
          <p:cNvPr id="46" name="TextBox 45"/>
          <p:cNvSpPr txBox="1"/>
          <p:nvPr/>
        </p:nvSpPr>
        <p:spPr>
          <a:xfrm>
            <a:off x="6400800" y="4933890"/>
            <a:ext cx="1676400" cy="400110"/>
          </a:xfrm>
          <a:prstGeom prst="rect">
            <a:avLst/>
          </a:prstGeom>
          <a:noFill/>
        </p:spPr>
        <p:txBody>
          <a:bodyPr wrap="square" rtlCol="0">
            <a:spAutoFit/>
          </a:bodyPr>
          <a:lstStyle/>
          <a:p>
            <a:r>
              <a:rPr lang="en-US" sz="2000" dirty="0" smtClean="0"/>
              <a:t>CPU</a:t>
            </a:r>
            <a:endParaRPr lang="en-US" sz="2000" dirty="0"/>
          </a:p>
        </p:txBody>
      </p:sp>
    </p:spTree>
    <p:extLst>
      <p:ext uri="{BB962C8B-B14F-4D97-AF65-F5344CB8AC3E}">
        <p14:creationId xmlns:p14="http://schemas.microsoft.com/office/powerpoint/2010/main" val="421205228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memory &amp; iRules Suspension</a:t>
            </a:r>
            <a:endParaRPr lang="en-US" sz="2400" b="0" dirty="0">
              <a:solidFill>
                <a:schemeClr val="accent1"/>
              </a:solidFill>
            </a:endParaRPr>
          </a:p>
        </p:txBody>
      </p:sp>
      <p:sp>
        <p:nvSpPr>
          <p:cNvPr id="4" name="Rectangle 3"/>
          <p:cNvSpPr/>
          <p:nvPr/>
        </p:nvSpPr>
        <p:spPr>
          <a:xfrm>
            <a:off x="-1" y="2194560"/>
            <a:ext cx="9144000" cy="4114800"/>
          </a:xfrm>
          <a:prstGeom prst="rect">
            <a:avLst/>
          </a:prstGeom>
          <a:gradFill>
            <a:gsLst>
              <a:gs pos="0">
                <a:schemeClr val="bg1"/>
              </a:gs>
              <a:gs pos="50000">
                <a:schemeClr val="accent1">
                  <a:lumMod val="40000"/>
                  <a:lumOff val="60000"/>
                </a:schemeClr>
              </a:gs>
              <a:gs pos="100000">
                <a:schemeClr val="bg1"/>
              </a:gs>
            </a:gsLst>
            <a:lin ang="0" scaled="0"/>
          </a:gradFill>
          <a:ln w="19050">
            <a:noFill/>
            <a:miter lim="800000"/>
          </a:ln>
        </p:spPr>
        <p:style>
          <a:lnRef idx="2">
            <a:schemeClr val="accent5"/>
          </a:lnRef>
          <a:fillRef idx="1">
            <a:schemeClr val="lt1"/>
          </a:fillRef>
          <a:effectRef idx="0">
            <a:schemeClr val="accent5"/>
          </a:effectRef>
          <a:fontRef idx="minor">
            <a:schemeClr val="dk1"/>
          </a:fontRef>
        </p:style>
        <p:txBody>
          <a:bodyPr tIns="0" rtlCol="0" anchor="ctr"/>
          <a:lstStyle/>
          <a:p>
            <a:pPr algn="ctr"/>
            <a:endParaRPr lang="en-US" dirty="0"/>
          </a:p>
        </p:txBody>
      </p:sp>
      <p:sp>
        <p:nvSpPr>
          <p:cNvPr id="7" name="Rectangle 6"/>
          <p:cNvSpPr/>
          <p:nvPr/>
        </p:nvSpPr>
        <p:spPr>
          <a:xfrm>
            <a:off x="548640" y="4572000"/>
            <a:ext cx="8046720" cy="1737360"/>
          </a:xfrm>
          <a:prstGeom prst="rect">
            <a:avLst/>
          </a:prstGeom>
          <a:ln w="19050">
            <a:solidFill>
              <a:schemeClr val="accent1">
                <a:lumMod val="40000"/>
                <a:lumOff val="60000"/>
              </a:schemeClr>
            </a:solidFill>
            <a:miter lim="800000"/>
          </a:ln>
        </p:spPr>
        <p:style>
          <a:lnRef idx="2">
            <a:schemeClr val="accent5"/>
          </a:lnRef>
          <a:fillRef idx="1">
            <a:schemeClr val="lt1"/>
          </a:fillRef>
          <a:effectRef idx="0">
            <a:schemeClr val="accent5"/>
          </a:effectRef>
          <a:fontRef idx="minor">
            <a:schemeClr val="dk1"/>
          </a:fontRef>
        </p:style>
        <p:txBody>
          <a:bodyPr rtlCol="0" anchor="ctr"/>
          <a:lstStyle/>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No such thing as a fully shared memory space</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A “pull” is done as needed to amass TMM data and parse</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This takes a “long” time, and TMM is single threaded</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This led to the necessity of suspension, which is globally non</a:t>
            </a:r>
            <a:r>
              <a:rPr lang="en-US" dirty="0">
                <a:solidFill>
                  <a:srgbClr val="000000"/>
                </a:solidFill>
                <a:latin typeface="Arial" charset="0"/>
                <a:ea typeface="ＭＳ Ｐゴシック" pitchFamily="-106" charset="-128"/>
                <a:cs typeface="Arial" charset="0"/>
              </a:rPr>
              <a:t>-</a:t>
            </a:r>
            <a:r>
              <a:rPr lang="en-US" dirty="0" smtClean="0">
                <a:solidFill>
                  <a:srgbClr val="000000"/>
                </a:solidFill>
                <a:latin typeface="Arial" charset="0"/>
                <a:ea typeface="ＭＳ Ｐゴシック" pitchFamily="-106" charset="-128"/>
                <a:cs typeface="Arial" charset="0"/>
              </a:rPr>
              <a:t>blocking</a:t>
            </a:r>
          </a:p>
          <a:p>
            <a:pPr marL="400050" indent="-285750" eaLnBrk="0" hangingPunct="0">
              <a:spcBef>
                <a:spcPts val="0"/>
              </a:spcBef>
              <a:buClr>
                <a:srgbClr val="A5072B"/>
              </a:buClr>
              <a:buFont typeface="Arial" charset="0"/>
              <a:buChar char="•"/>
            </a:pPr>
            <a:r>
              <a:rPr lang="en-US" dirty="0" smtClean="0">
                <a:solidFill>
                  <a:srgbClr val="000000"/>
                </a:solidFill>
                <a:latin typeface="Arial" charset="0"/>
                <a:ea typeface="ＭＳ Ｐゴシック" pitchFamily="-106" charset="-128"/>
                <a:cs typeface="Arial" charset="0"/>
              </a:rPr>
              <a:t>Suspension is unique to F5, and does not exist in “normal” Tcl</a:t>
            </a:r>
          </a:p>
        </p:txBody>
      </p:sp>
      <p:sp>
        <p:nvSpPr>
          <p:cNvPr id="5" name="Rectangle 4"/>
          <p:cNvSpPr/>
          <p:nvPr/>
        </p:nvSpPr>
        <p:spPr>
          <a:xfrm>
            <a:off x="3291840" y="2560320"/>
            <a:ext cx="2560320" cy="1828800"/>
          </a:xfrm>
          <a:prstGeom prst="rect">
            <a:avLst/>
          </a:prstGeom>
          <a:solidFill>
            <a:schemeClr val="accent6"/>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Why?</a:t>
            </a:r>
          </a:p>
          <a:p>
            <a:pPr>
              <a:lnSpc>
                <a:spcPct val="90000"/>
              </a:lnSpc>
              <a:spcBef>
                <a:spcPts val="1200"/>
              </a:spcBef>
            </a:pPr>
            <a:r>
              <a:rPr lang="en-US" sz="1600" dirty="0" smtClean="0">
                <a:solidFill>
                  <a:schemeClr val="bg1"/>
                </a:solidFill>
                <a:ea typeface="ＭＳ Ｐゴシック" pitchFamily="-106" charset="-128"/>
              </a:rPr>
              <a:t>Why do we need shared memory if each TMM processes things separately? </a:t>
            </a:r>
            <a:endParaRPr lang="en-US" sz="2400" dirty="0">
              <a:solidFill>
                <a:schemeClr val="bg1"/>
              </a:solidFill>
              <a:ea typeface="ＭＳ Ｐゴシック" pitchFamily="-106" charset="-128"/>
            </a:endParaRPr>
          </a:p>
        </p:txBody>
      </p:sp>
      <p:sp>
        <p:nvSpPr>
          <p:cNvPr id="6" name="Rectangle 5"/>
          <p:cNvSpPr/>
          <p:nvPr/>
        </p:nvSpPr>
        <p:spPr>
          <a:xfrm>
            <a:off x="548640" y="2560320"/>
            <a:ext cx="2560320" cy="1828800"/>
          </a:xfrm>
          <a:prstGeom prst="rect">
            <a:avLst/>
          </a:prstGeom>
          <a:solidFill>
            <a:schemeClr val="accent4"/>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What?</a:t>
            </a:r>
          </a:p>
          <a:p>
            <a:pPr>
              <a:lnSpc>
                <a:spcPct val="90000"/>
              </a:lnSpc>
              <a:spcBef>
                <a:spcPts val="1200"/>
              </a:spcBef>
            </a:pPr>
            <a:r>
              <a:rPr lang="en-US" sz="1600" dirty="0" smtClean="0">
                <a:solidFill>
                  <a:schemeClr val="bg1"/>
                </a:solidFill>
                <a:ea typeface="ＭＳ Ｐゴシック" pitchFamily="-106" charset="-128"/>
              </a:rPr>
              <a:t>What is shared memory? I thought CMP meant we didn’t share…</a:t>
            </a:r>
            <a:endParaRPr lang="en-US" sz="2400" dirty="0">
              <a:solidFill>
                <a:schemeClr val="bg1"/>
              </a:solidFill>
              <a:ea typeface="ＭＳ Ｐゴシック" pitchFamily="-106" charset="-128"/>
            </a:endParaRPr>
          </a:p>
        </p:txBody>
      </p:sp>
      <p:sp>
        <p:nvSpPr>
          <p:cNvPr id="8" name="Rectangle 7"/>
          <p:cNvSpPr/>
          <p:nvPr/>
        </p:nvSpPr>
        <p:spPr>
          <a:xfrm>
            <a:off x="6035040" y="2560320"/>
            <a:ext cx="2560320" cy="1828800"/>
          </a:xfrm>
          <a:prstGeom prst="rect">
            <a:avLst/>
          </a:prstGeom>
          <a:solidFill>
            <a:schemeClr val="tx1">
              <a:lumMod val="65000"/>
              <a:lumOff val="35000"/>
            </a:schemeClr>
          </a:solidFill>
          <a:ln w="19050">
            <a:noFill/>
            <a:miter lim="800000"/>
          </a:ln>
          <a:effectLst/>
          <a:scene3d>
            <a:camera prst="orthographicFront">
              <a:rot lat="0" lon="0" rev="0"/>
            </a:camera>
            <a:lightRig rig="threePt" dir="tl">
              <a:rot lat="0" lon="0" rev="0"/>
            </a:lightRig>
          </a:scene3d>
          <a:sp3d prstMaterial="metal"/>
        </p:spPr>
        <p:style>
          <a:lnRef idx="1">
            <a:schemeClr val="accent1"/>
          </a:lnRef>
          <a:fillRef idx="3">
            <a:schemeClr val="accent1"/>
          </a:fillRef>
          <a:effectRef idx="2">
            <a:schemeClr val="accent1"/>
          </a:effectRef>
          <a:fontRef idx="minor">
            <a:schemeClr val="lt1"/>
          </a:fontRef>
        </p:style>
        <p:txBody>
          <a:bodyPr lIns="182880" tIns="137160" rIns="137160" anchor="t"/>
          <a:lstStyle/>
          <a:p>
            <a:pPr>
              <a:lnSpc>
                <a:spcPct val="90000"/>
              </a:lnSpc>
              <a:spcBef>
                <a:spcPts val="1200"/>
              </a:spcBef>
            </a:pPr>
            <a:r>
              <a:rPr lang="en-US" sz="2400" dirty="0" smtClean="0">
                <a:solidFill>
                  <a:schemeClr val="bg1"/>
                </a:solidFill>
                <a:ea typeface="ＭＳ Ｐゴシック" pitchFamily="-106" charset="-128"/>
              </a:rPr>
              <a:t>How?</a:t>
            </a:r>
          </a:p>
          <a:p>
            <a:pPr>
              <a:lnSpc>
                <a:spcPct val="90000"/>
              </a:lnSpc>
              <a:spcBef>
                <a:spcPts val="1200"/>
              </a:spcBef>
            </a:pPr>
            <a:r>
              <a:rPr lang="sv-SE" sz="1600" dirty="0" err="1" smtClean="0">
                <a:solidFill>
                  <a:schemeClr val="bg1"/>
                </a:solidFill>
                <a:ea typeface="ＭＳ Ｐゴシック" pitchFamily="-106" charset="-128"/>
              </a:rPr>
              <a:t>How</a:t>
            </a:r>
            <a:r>
              <a:rPr lang="sv-SE" sz="1600" dirty="0" smtClean="0">
                <a:solidFill>
                  <a:schemeClr val="bg1"/>
                </a:solidFill>
                <a:ea typeface="ＭＳ Ｐゴシック" pitchFamily="-106" charset="-128"/>
              </a:rPr>
              <a:t> do </a:t>
            </a:r>
            <a:r>
              <a:rPr lang="sv-SE" sz="1600" dirty="0" err="1" smtClean="0">
                <a:solidFill>
                  <a:schemeClr val="bg1"/>
                </a:solidFill>
                <a:ea typeface="ＭＳ Ｐゴシック" pitchFamily="-106" charset="-128"/>
              </a:rPr>
              <a:t>we</a:t>
            </a:r>
            <a:r>
              <a:rPr lang="sv-SE" sz="1600" dirty="0" smtClean="0">
                <a:solidFill>
                  <a:schemeClr val="bg1"/>
                </a:solidFill>
                <a:ea typeface="ＭＳ Ｐゴシック" pitchFamily="-106" charset="-128"/>
              </a:rPr>
              <a:t> make </a:t>
            </a:r>
            <a:r>
              <a:rPr lang="sv-SE" sz="1600" dirty="0" err="1" smtClean="0">
                <a:solidFill>
                  <a:schemeClr val="bg1"/>
                </a:solidFill>
                <a:ea typeface="ＭＳ Ｐゴシック" pitchFamily="-106" charset="-128"/>
              </a:rPr>
              <a:t>use</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of</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shared</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memory</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if</a:t>
            </a:r>
            <a:r>
              <a:rPr lang="sv-SE" sz="1600" dirty="0" smtClean="0">
                <a:solidFill>
                  <a:schemeClr val="bg1"/>
                </a:solidFill>
                <a:ea typeface="ＭＳ Ｐゴシック" pitchFamily="-106" charset="-128"/>
              </a:rPr>
              <a:t> CMP is </a:t>
            </a:r>
            <a:r>
              <a:rPr lang="sv-SE" sz="1600" dirty="0" err="1" smtClean="0">
                <a:solidFill>
                  <a:schemeClr val="bg1"/>
                </a:solidFill>
                <a:ea typeface="ＭＳ Ｐゴシック" pitchFamily="-106" charset="-128"/>
              </a:rPr>
              <a:t>designed</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specifically</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to</a:t>
            </a:r>
            <a:r>
              <a:rPr lang="sv-SE" sz="1600" dirty="0" smtClean="0">
                <a:solidFill>
                  <a:schemeClr val="bg1"/>
                </a:solidFill>
                <a:ea typeface="ＭＳ Ｐゴシック" pitchFamily="-106" charset="-128"/>
              </a:rPr>
              <a:t> </a:t>
            </a:r>
            <a:r>
              <a:rPr lang="sv-SE" sz="1600" dirty="0" err="1" smtClean="0">
                <a:solidFill>
                  <a:schemeClr val="bg1"/>
                </a:solidFill>
                <a:ea typeface="ＭＳ Ｐゴシック" pitchFamily="-106" charset="-128"/>
              </a:rPr>
              <a:t>avoid</a:t>
            </a:r>
            <a:r>
              <a:rPr lang="sv-SE" sz="1600" dirty="0" smtClean="0">
                <a:solidFill>
                  <a:schemeClr val="bg1"/>
                </a:solidFill>
                <a:ea typeface="ＭＳ Ｐゴシック" pitchFamily="-106" charset="-128"/>
              </a:rPr>
              <a:t> it?</a:t>
            </a:r>
            <a:endParaRPr lang="en-US" sz="2400" dirty="0" smtClean="0">
              <a:solidFill>
                <a:schemeClr val="bg1"/>
              </a:solidFill>
              <a:ea typeface="ＭＳ Ｐゴシック" pitchFamily="-106" charset="-128"/>
            </a:endParaRPr>
          </a:p>
        </p:txBody>
      </p:sp>
    </p:spTree>
    <p:extLst>
      <p:ext uri="{BB962C8B-B14F-4D97-AF65-F5344CB8AC3E}">
        <p14:creationId xmlns:p14="http://schemas.microsoft.com/office/powerpoint/2010/main" val="214688685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Suspending Commands</a:t>
            </a:r>
            <a:endParaRPr lang="en-US" dirty="0"/>
          </a:p>
        </p:txBody>
      </p:sp>
      <p:sp>
        <p:nvSpPr>
          <p:cNvPr id="3" name="Content Placeholder 2"/>
          <p:cNvSpPr>
            <a:spLocks noGrp="1"/>
          </p:cNvSpPr>
          <p:nvPr>
            <p:ph sz="quarter" idx="1"/>
          </p:nvPr>
        </p:nvSpPr>
        <p:spPr>
          <a:xfrm>
            <a:off x="457200" y="1600200"/>
            <a:ext cx="8229600" cy="4952999"/>
          </a:xfrm>
        </p:spPr>
        <p:txBody>
          <a:bodyPr>
            <a:normAutofit/>
          </a:bodyPr>
          <a:lstStyle/>
          <a:p>
            <a:r>
              <a:rPr lang="en-US" dirty="0" smtClean="0"/>
              <a:t>Some commands require TMM to “wait”</a:t>
            </a:r>
          </a:p>
          <a:p>
            <a:r>
              <a:rPr lang="en-US" dirty="0" smtClean="0"/>
              <a:t>TMM is single threaded</a:t>
            </a:r>
          </a:p>
          <a:p>
            <a:r>
              <a:rPr lang="en-US" dirty="0" smtClean="0"/>
              <a:t>While </a:t>
            </a:r>
            <a:r>
              <a:rPr lang="en-US" dirty="0" err="1" smtClean="0"/>
              <a:t>iRule</a:t>
            </a:r>
            <a:r>
              <a:rPr lang="en-US" dirty="0" smtClean="0"/>
              <a:t> is “suspended”, it pauses the </a:t>
            </a:r>
            <a:r>
              <a:rPr lang="en-US" dirty="0" err="1" smtClean="0"/>
              <a:t>iRule</a:t>
            </a:r>
            <a:r>
              <a:rPr lang="en-US" dirty="0" smtClean="0"/>
              <a:t> and allows traffic until it’s resume is hit</a:t>
            </a:r>
          </a:p>
          <a:p>
            <a:endParaRPr lang="en-US" dirty="0" smtClean="0"/>
          </a:p>
          <a:p>
            <a:r>
              <a:rPr lang="en-US" dirty="0" smtClean="0"/>
              <a:t>Things such as:</a:t>
            </a:r>
          </a:p>
          <a:p>
            <a:pPr lvl="2"/>
            <a:r>
              <a:rPr lang="en-US" dirty="0" smtClean="0"/>
              <a:t>Timeout</a:t>
            </a:r>
          </a:p>
          <a:p>
            <a:pPr lvl="2"/>
            <a:r>
              <a:rPr lang="en-US" dirty="0" smtClean="0"/>
              <a:t>Response from DNS server</a:t>
            </a:r>
          </a:p>
          <a:p>
            <a:pPr lvl="2"/>
            <a:r>
              <a:rPr lang="en-US" dirty="0" smtClean="0"/>
              <a:t>Internal communication complete	</a:t>
            </a:r>
            <a:endParaRPr lang="en-US" dirty="0"/>
          </a:p>
        </p:txBody>
      </p:sp>
    </p:spTree>
    <p:extLst>
      <p:ext uri="{BB962C8B-B14F-4D97-AF65-F5344CB8AC3E}">
        <p14:creationId xmlns:p14="http://schemas.microsoft.com/office/powerpoint/2010/main" val="13180619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5"/>
          <p:cNvGrpSpPr>
            <a:grpSpLocks/>
          </p:cNvGrpSpPr>
          <p:nvPr/>
        </p:nvGrpSpPr>
        <p:grpSpPr bwMode="auto">
          <a:xfrm rot="11896789">
            <a:off x="5610137" y="3804074"/>
            <a:ext cx="1905000" cy="609600"/>
            <a:chOff x="1728" y="3552"/>
            <a:chExt cx="1440" cy="321"/>
          </a:xfrm>
        </p:grpSpPr>
        <p:pic>
          <p:nvPicPr>
            <p:cNvPr id="27"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8" y="3552"/>
              <a:ext cx="934" cy="32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7"/>
            <p:cNvPicPr>
              <a:picLocks noChangeAspect="1" noChangeArrowheads="1"/>
            </p:cNvPicPr>
            <p:nvPr/>
          </p:nvPicPr>
          <p:blipFill>
            <a:blip r:embed="rId2">
              <a:extLst>
                <a:ext uri="{28A0092B-C50C-407E-A947-70E740481C1C}">
                  <a14:useLocalDpi xmlns:a14="http://schemas.microsoft.com/office/drawing/2010/main" val="0"/>
                </a:ext>
              </a:extLst>
            </a:blip>
            <a:srcRect l="30835"/>
            <a:stretch>
              <a:fillRect/>
            </a:stretch>
          </p:blipFill>
          <p:spPr bwMode="auto">
            <a:xfrm>
              <a:off x="2522" y="3552"/>
              <a:ext cx="646" cy="321"/>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ctrTitle"/>
          </p:nvPr>
        </p:nvSpPr>
        <p:spPr>
          <a:xfrm>
            <a:off x="685800" y="990600"/>
            <a:ext cx="7772400" cy="612775"/>
          </a:xfrm>
        </p:spPr>
        <p:txBody>
          <a:bodyPr/>
          <a:lstStyle/>
          <a:p>
            <a:r>
              <a:rPr lang="en-US" dirty="0" smtClean="0"/>
              <a:t>What do we do now?</a:t>
            </a:r>
            <a:endParaRPr lang="en-US" dirty="0"/>
          </a:p>
        </p:txBody>
      </p:sp>
      <p:sp>
        <p:nvSpPr>
          <p:cNvPr id="3" name="Subtitle 2"/>
          <p:cNvSpPr>
            <a:spLocks noGrp="1"/>
          </p:cNvSpPr>
          <p:nvPr>
            <p:ph type="subTitle" idx="1"/>
          </p:nvPr>
        </p:nvSpPr>
        <p:spPr>
          <a:xfrm>
            <a:off x="1600200" y="4419600"/>
            <a:ext cx="2743200" cy="3657600"/>
          </a:xfrm>
        </p:spPr>
        <p:txBody>
          <a:bodyPr/>
          <a:lstStyle/>
          <a:p>
            <a:pPr marL="342900" indent="-342900" algn="l">
              <a:lnSpc>
                <a:spcPct val="50000"/>
              </a:lnSpc>
              <a:buFont typeface="Arial"/>
              <a:buChar char="•"/>
            </a:pPr>
            <a:r>
              <a:rPr lang="en-US" sz="1200" dirty="0" smtClean="0"/>
              <a:t>Route</a:t>
            </a:r>
          </a:p>
          <a:p>
            <a:pPr marL="342900" indent="-342900" algn="l">
              <a:lnSpc>
                <a:spcPct val="50000"/>
              </a:lnSpc>
              <a:buFont typeface="Arial"/>
              <a:buChar char="•"/>
            </a:pPr>
            <a:r>
              <a:rPr lang="en-US" sz="1200" dirty="0" smtClean="0"/>
              <a:t>Load Balance</a:t>
            </a:r>
          </a:p>
          <a:p>
            <a:pPr marL="342900" indent="-342900" algn="l">
              <a:lnSpc>
                <a:spcPct val="50000"/>
              </a:lnSpc>
              <a:buFont typeface="Arial"/>
              <a:buChar char="•"/>
            </a:pPr>
            <a:r>
              <a:rPr lang="en-US" sz="1200" dirty="0" smtClean="0"/>
              <a:t>Inspect</a:t>
            </a:r>
          </a:p>
          <a:p>
            <a:pPr marL="342900" indent="-342900" algn="l">
              <a:lnSpc>
                <a:spcPct val="50000"/>
              </a:lnSpc>
              <a:buFont typeface="Arial"/>
              <a:buChar char="•"/>
            </a:pPr>
            <a:r>
              <a:rPr lang="en-US" sz="1200" dirty="0" smtClean="0"/>
              <a:t>Protect</a:t>
            </a:r>
          </a:p>
          <a:p>
            <a:pPr marL="342900" indent="-342900" algn="l">
              <a:lnSpc>
                <a:spcPct val="50000"/>
              </a:lnSpc>
              <a:buFont typeface="Arial"/>
              <a:buChar char="•"/>
            </a:pPr>
            <a:r>
              <a:rPr lang="en-US" sz="1200" dirty="0" smtClean="0"/>
              <a:t>Block</a:t>
            </a:r>
          </a:p>
          <a:p>
            <a:pPr marL="342900" indent="-342900" algn="l">
              <a:lnSpc>
                <a:spcPct val="50000"/>
              </a:lnSpc>
              <a:buFont typeface="Arial"/>
              <a:buChar char="•"/>
            </a:pPr>
            <a:r>
              <a:rPr lang="en-US" sz="1200" dirty="0" smtClean="0"/>
              <a:t>Modify</a:t>
            </a:r>
          </a:p>
          <a:p>
            <a:pPr marL="342900" indent="-342900" algn="l">
              <a:lnSpc>
                <a:spcPct val="50000"/>
              </a:lnSpc>
              <a:buFont typeface="Arial"/>
              <a:buChar char="•"/>
            </a:pPr>
            <a:r>
              <a:rPr lang="en-US" sz="1200" dirty="0" smtClean="0"/>
              <a:t>Profile</a:t>
            </a:r>
          </a:p>
          <a:p>
            <a:pPr algn="l">
              <a:lnSpc>
                <a:spcPct val="50000"/>
              </a:lnSpc>
            </a:pPr>
            <a:r>
              <a:rPr lang="en-US" sz="1200" dirty="0"/>
              <a:t>	</a:t>
            </a:r>
            <a:r>
              <a:rPr lang="en-US" sz="1200" dirty="0" smtClean="0"/>
              <a:t>And on….and on…</a:t>
            </a:r>
          </a:p>
        </p:txBody>
      </p:sp>
      <p:sp>
        <p:nvSpPr>
          <p:cNvPr id="5" name="Subtitle 2"/>
          <p:cNvSpPr txBox="1">
            <a:spLocks/>
          </p:cNvSpPr>
          <p:nvPr/>
        </p:nvSpPr>
        <p:spPr>
          <a:xfrm>
            <a:off x="3886200" y="4343400"/>
            <a:ext cx="2743200" cy="3657600"/>
          </a:xfrm>
          <a:prstGeom prst="rect">
            <a:avLst/>
          </a:prstGeom>
        </p:spPr>
        <p:txBody>
          <a:bodyPr vert="horz" wrap="square" lIns="0" tIns="0" rIns="0" bIns="0" numCol="1" anchor="t" anchorCtr="0" compatLnSpc="1">
            <a:prstTxWarp prst="textNoShape">
              <a:avLst/>
            </a:prstTxWarp>
          </a:bodyPr>
          <a:lstStyle>
            <a:lvl1pPr marL="0" indent="0" algn="ctr" defTabSz="914400" rtl="0" eaLnBrk="1" latinLnBrk="0" hangingPunct="1">
              <a:lnSpc>
                <a:spcPct val="100000"/>
              </a:lnSpc>
              <a:spcBef>
                <a:spcPts val="1200"/>
              </a:spcBef>
              <a:spcAft>
                <a:spcPts val="600"/>
              </a:spcAft>
              <a:buClr>
                <a:schemeClr val="accent4"/>
              </a:buClr>
              <a:buFontTx/>
              <a:buNone/>
              <a:defRPr lang="en-US" sz="2200" kern="1200">
                <a:solidFill>
                  <a:schemeClr val="tx1"/>
                </a:solidFill>
                <a:latin typeface="+mn-lt"/>
                <a:ea typeface="ＭＳ Ｐゴシック" pitchFamily="-106" charset="-128"/>
                <a:cs typeface="+mn-cs"/>
              </a:defRPr>
            </a:lvl1pPr>
            <a:lvl2pPr marL="457200" indent="0" algn="ctr" defTabSz="914400" rtl="0" eaLnBrk="1" latinLnBrk="0" hangingPunct="1">
              <a:lnSpc>
                <a:spcPct val="100000"/>
              </a:lnSpc>
              <a:spcBef>
                <a:spcPts val="0"/>
              </a:spcBef>
              <a:spcAft>
                <a:spcPts val="600"/>
              </a:spcAft>
              <a:buClr>
                <a:schemeClr val="accent4"/>
              </a:buClr>
              <a:buFontTx/>
              <a:buNone/>
              <a:defRPr lang="en-US" sz="2000" kern="1200">
                <a:solidFill>
                  <a:schemeClr val="tx1"/>
                </a:solidFill>
                <a:latin typeface="+mn-lt"/>
                <a:ea typeface="ＭＳ Ｐゴシック" pitchFamily="-106" charset="-128"/>
                <a:cs typeface="Arial"/>
              </a:defRPr>
            </a:lvl2pPr>
            <a:lvl3pPr marL="914400" indent="0" algn="ctr" defTabSz="914400" rtl="0" eaLnBrk="1" latinLnBrk="0" hangingPunct="1">
              <a:lnSpc>
                <a:spcPct val="100000"/>
              </a:lnSpc>
              <a:spcBef>
                <a:spcPts val="0"/>
              </a:spcBef>
              <a:spcAft>
                <a:spcPts val="600"/>
              </a:spcAft>
              <a:buClr>
                <a:schemeClr val="accent4"/>
              </a:buClr>
              <a:buFontTx/>
              <a:buNone/>
              <a:defRPr lang="en-US" sz="2000" kern="1200">
                <a:solidFill>
                  <a:schemeClr val="tx1"/>
                </a:solidFill>
                <a:latin typeface="+mn-lt"/>
                <a:ea typeface="ＭＳ Ｐゴシック" pitchFamily="-106" charset="-128"/>
                <a:cs typeface="Arial"/>
              </a:defRPr>
            </a:lvl3pPr>
            <a:lvl4pPr marL="1371600" indent="0" algn="ctr" defTabSz="914400" rtl="0" eaLnBrk="1" latinLnBrk="0" hangingPunct="1">
              <a:lnSpc>
                <a:spcPct val="100000"/>
              </a:lnSpc>
              <a:spcBef>
                <a:spcPts val="0"/>
              </a:spcBef>
              <a:spcAft>
                <a:spcPts val="600"/>
              </a:spcAft>
              <a:buClr>
                <a:schemeClr val="accent4"/>
              </a:buClr>
              <a:buFontTx/>
              <a:buNone/>
              <a:defRPr lang="en-US" sz="2000" kern="1200">
                <a:solidFill>
                  <a:schemeClr val="tx1"/>
                </a:solidFill>
                <a:latin typeface="+mn-lt"/>
                <a:ea typeface="ＭＳ Ｐゴシック" pitchFamily="-106" charset="-128"/>
                <a:cs typeface="Arial"/>
              </a:defRPr>
            </a:lvl4pPr>
            <a:lvl5pPr marL="1828800" indent="0" algn="ctr" defTabSz="914400" rtl="0" eaLnBrk="1" latinLnBrk="0" hangingPunct="1">
              <a:lnSpc>
                <a:spcPct val="100000"/>
              </a:lnSpc>
              <a:spcBef>
                <a:spcPts val="0"/>
              </a:spcBef>
              <a:spcAft>
                <a:spcPts val="600"/>
              </a:spcAft>
              <a:buClr>
                <a:schemeClr val="accent4"/>
              </a:buClr>
              <a:buFontTx/>
              <a:buNone/>
              <a:defRPr lang="en-US" sz="2000" kern="1200">
                <a:solidFill>
                  <a:schemeClr val="tx1"/>
                </a:solidFill>
                <a:latin typeface="+mn-lt"/>
                <a:ea typeface="ＭＳ Ｐゴシック" pitchFamily="-106" charset="-128"/>
                <a:cs typeface="Arial"/>
              </a:defRPr>
            </a:lvl5pPr>
            <a:lvl6pPr marL="2286000" indent="0" algn="ctr"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solidFill>
                <a:latin typeface="+mn-lt"/>
                <a:ea typeface="+mn-ea"/>
                <a:cs typeface="+mn-cs"/>
              </a:defRPr>
            </a:lvl9pPr>
          </a:lstStyle>
          <a:p>
            <a:pPr marL="342900" indent="-342900" algn="l">
              <a:lnSpc>
                <a:spcPct val="50000"/>
              </a:lnSpc>
              <a:buFont typeface="Arial"/>
              <a:buChar char="•"/>
            </a:pPr>
            <a:r>
              <a:rPr lang="en-US" sz="1200" dirty="0" smtClean="0"/>
              <a:t>Generate</a:t>
            </a:r>
          </a:p>
          <a:p>
            <a:pPr marL="342900" indent="-342900" algn="l">
              <a:lnSpc>
                <a:spcPct val="50000"/>
              </a:lnSpc>
              <a:buFont typeface="Arial"/>
              <a:buChar char="•"/>
            </a:pPr>
            <a:r>
              <a:rPr lang="en-US" sz="1200" dirty="0" smtClean="0"/>
              <a:t>Mimic</a:t>
            </a:r>
          </a:p>
          <a:p>
            <a:pPr marL="342900" indent="-342900" algn="l">
              <a:lnSpc>
                <a:spcPct val="50000"/>
              </a:lnSpc>
              <a:buFont typeface="Arial"/>
              <a:buChar char="•"/>
            </a:pPr>
            <a:r>
              <a:rPr lang="en-US" sz="1200" dirty="0" smtClean="0"/>
              <a:t>Optimize</a:t>
            </a:r>
          </a:p>
          <a:p>
            <a:pPr marL="342900" indent="-342900" algn="l">
              <a:lnSpc>
                <a:spcPct val="50000"/>
              </a:lnSpc>
              <a:buFont typeface="Arial"/>
              <a:buChar char="•"/>
            </a:pPr>
            <a:r>
              <a:rPr lang="en-US" sz="1200" dirty="0" smtClean="0"/>
              <a:t>Sanitize</a:t>
            </a:r>
          </a:p>
          <a:p>
            <a:pPr marL="342900" indent="-342900" algn="l">
              <a:lnSpc>
                <a:spcPct val="50000"/>
              </a:lnSpc>
              <a:buFont typeface="Arial"/>
              <a:buChar char="•"/>
            </a:pPr>
            <a:r>
              <a:rPr lang="en-US" sz="1200" dirty="0" smtClean="0"/>
              <a:t>Direct</a:t>
            </a:r>
          </a:p>
          <a:p>
            <a:pPr marL="342900" indent="-342900" algn="l">
              <a:lnSpc>
                <a:spcPct val="50000"/>
              </a:lnSpc>
              <a:buFont typeface="Arial"/>
              <a:buChar char="•"/>
            </a:pPr>
            <a:r>
              <a:rPr lang="en-US" sz="1200" dirty="0" smtClean="0"/>
              <a:t>Replay</a:t>
            </a:r>
          </a:p>
          <a:p>
            <a:pPr marL="342900" indent="-342900" algn="l">
              <a:lnSpc>
                <a:spcPct val="50000"/>
              </a:lnSpc>
              <a:buFont typeface="Arial"/>
              <a:buChar char="•"/>
            </a:pPr>
            <a:r>
              <a:rPr lang="en-US" sz="1200" dirty="0" smtClean="0"/>
              <a:t>Duplicate</a:t>
            </a:r>
          </a:p>
          <a:p>
            <a:pPr marL="342900" indent="-342900" algn="l">
              <a:lnSpc>
                <a:spcPct val="50000"/>
              </a:lnSpc>
              <a:buFont typeface="Arial"/>
              <a:buChar char="•"/>
            </a:pPr>
            <a:endParaRPr lang="en-US" sz="1200" dirty="0" smtClean="0"/>
          </a:p>
          <a:p>
            <a:pPr marL="342900" indent="-342900" algn="l">
              <a:lnSpc>
                <a:spcPct val="50000"/>
              </a:lnSpc>
              <a:buFont typeface="Arial"/>
              <a:buChar char="•"/>
            </a:pPr>
            <a:endParaRPr lang="en-US" sz="1200" dirty="0"/>
          </a:p>
        </p:txBody>
      </p:sp>
      <p:sp>
        <p:nvSpPr>
          <p:cNvPr id="7" name="Line 2"/>
          <p:cNvSpPr>
            <a:spLocks noChangeShapeType="1"/>
          </p:cNvSpPr>
          <p:nvPr/>
        </p:nvSpPr>
        <p:spPr bwMode="auto">
          <a:xfrm>
            <a:off x="4632325" y="3171826"/>
            <a:ext cx="3048000" cy="99060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8" name="Line 3"/>
          <p:cNvSpPr>
            <a:spLocks noChangeShapeType="1"/>
          </p:cNvSpPr>
          <p:nvPr/>
        </p:nvSpPr>
        <p:spPr bwMode="auto">
          <a:xfrm flipV="1">
            <a:off x="4708525" y="2257426"/>
            <a:ext cx="3048000" cy="60960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9" name="Line 4"/>
          <p:cNvSpPr>
            <a:spLocks noChangeShapeType="1"/>
          </p:cNvSpPr>
          <p:nvPr/>
        </p:nvSpPr>
        <p:spPr bwMode="auto">
          <a:xfrm flipV="1">
            <a:off x="1889125" y="3019426"/>
            <a:ext cx="175260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pic>
        <p:nvPicPr>
          <p:cNvPr id="1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6525" y="1876426"/>
            <a:ext cx="320675" cy="7889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409826"/>
            <a:ext cx="1047750" cy="106680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9"/>
          <p:cNvGrpSpPr>
            <a:grpSpLocks/>
          </p:cNvGrpSpPr>
          <p:nvPr/>
        </p:nvGrpSpPr>
        <p:grpSpPr bwMode="auto">
          <a:xfrm rot="10800000">
            <a:off x="2362200" y="1600200"/>
            <a:ext cx="1905000" cy="609600"/>
            <a:chOff x="1728" y="3552"/>
            <a:chExt cx="1440" cy="321"/>
          </a:xfrm>
        </p:grpSpPr>
        <p:pic>
          <p:nvPicPr>
            <p:cNvPr id="13"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8" y="3552"/>
              <a:ext cx="934" cy="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p:cNvPicPr>
              <a:picLocks noChangeAspect="1" noChangeArrowheads="1"/>
            </p:cNvPicPr>
            <p:nvPr/>
          </p:nvPicPr>
          <p:blipFill>
            <a:blip r:embed="rId2">
              <a:extLst>
                <a:ext uri="{28A0092B-C50C-407E-A947-70E740481C1C}">
                  <a14:useLocalDpi xmlns:a14="http://schemas.microsoft.com/office/drawing/2010/main" val="0"/>
                </a:ext>
              </a:extLst>
            </a:blip>
            <a:srcRect l="30835"/>
            <a:stretch>
              <a:fillRect/>
            </a:stretch>
          </p:blipFill>
          <p:spPr bwMode="auto">
            <a:xfrm>
              <a:off x="2522" y="3552"/>
              <a:ext cx="646" cy="321"/>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0325" y="3629026"/>
            <a:ext cx="320675" cy="78898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3"/>
          <p:cNvSpPr>
            <a:spLocks noChangeArrowheads="1"/>
          </p:cNvSpPr>
          <p:nvPr/>
        </p:nvSpPr>
        <p:spPr bwMode="auto">
          <a:xfrm>
            <a:off x="2514600" y="1781175"/>
            <a:ext cx="1371600" cy="2762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1200" b="1" i="1" dirty="0">
                <a:latin typeface="Helvetica" charset="0"/>
              </a:rPr>
              <a:t>Requests</a:t>
            </a:r>
          </a:p>
        </p:txBody>
      </p:sp>
      <p:pic>
        <p:nvPicPr>
          <p:cNvPr id="17"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2125" y="2790826"/>
            <a:ext cx="2590800" cy="61595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8"/>
          <p:cNvSpPr>
            <a:spLocks noChangeArrowheads="1"/>
          </p:cNvSpPr>
          <p:nvPr/>
        </p:nvSpPr>
        <p:spPr bwMode="auto">
          <a:xfrm rot="1050099">
            <a:off x="5638800" y="3913189"/>
            <a:ext cx="1676400" cy="2762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1200" b="1" i="1">
                <a:latin typeface="Helvetica" charset="0"/>
              </a:rPr>
              <a:t>Original Request</a:t>
            </a:r>
          </a:p>
        </p:txBody>
      </p:sp>
      <p:grpSp>
        <p:nvGrpSpPr>
          <p:cNvPr id="19" name="Group 19"/>
          <p:cNvGrpSpPr>
            <a:grpSpLocks/>
          </p:cNvGrpSpPr>
          <p:nvPr/>
        </p:nvGrpSpPr>
        <p:grpSpPr bwMode="auto">
          <a:xfrm rot="10054008">
            <a:off x="5715000" y="1903414"/>
            <a:ext cx="1905000" cy="609600"/>
            <a:chOff x="1728" y="3552"/>
            <a:chExt cx="1440" cy="321"/>
          </a:xfrm>
        </p:grpSpPr>
        <p:pic>
          <p:nvPicPr>
            <p:cNvPr id="20"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8" y="3552"/>
              <a:ext cx="934" cy="32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1"/>
            <p:cNvPicPr>
              <a:picLocks noChangeAspect="1" noChangeArrowheads="1"/>
            </p:cNvPicPr>
            <p:nvPr/>
          </p:nvPicPr>
          <p:blipFill>
            <a:blip r:embed="rId2">
              <a:extLst>
                <a:ext uri="{28A0092B-C50C-407E-A947-70E740481C1C}">
                  <a14:useLocalDpi xmlns:a14="http://schemas.microsoft.com/office/drawing/2010/main" val="0"/>
                </a:ext>
              </a:extLst>
            </a:blip>
            <a:srcRect l="30835"/>
            <a:stretch>
              <a:fillRect/>
            </a:stretch>
          </p:blipFill>
          <p:spPr bwMode="auto">
            <a:xfrm>
              <a:off x="2522" y="3552"/>
              <a:ext cx="646" cy="321"/>
            </a:xfrm>
            <a:prstGeom prst="rect">
              <a:avLst/>
            </a:prstGeom>
            <a:noFill/>
            <a:extLst>
              <a:ext uri="{909E8E84-426E-40dd-AFC4-6F175D3DCCD1}">
                <a14:hiddenFill xmlns:a14="http://schemas.microsoft.com/office/drawing/2010/main">
                  <a:solidFill>
                    <a:srgbClr val="FFFFFF"/>
                  </a:solidFill>
                </a14:hiddenFill>
              </a:ext>
            </a:extLst>
          </p:spPr>
        </p:pic>
      </p:grpSp>
      <p:sp>
        <p:nvSpPr>
          <p:cNvPr id="22" name="Rectangle 22"/>
          <p:cNvSpPr>
            <a:spLocks noChangeArrowheads="1"/>
          </p:cNvSpPr>
          <p:nvPr/>
        </p:nvSpPr>
        <p:spPr bwMode="auto">
          <a:xfrm rot="20806165">
            <a:off x="5775325" y="2084389"/>
            <a:ext cx="1524000" cy="2762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1200" b="1" i="1">
                <a:solidFill>
                  <a:srgbClr val="FF0000"/>
                </a:solidFill>
                <a:latin typeface="Helvetica" charset="0"/>
              </a:rPr>
              <a:t>Modified Request*</a:t>
            </a:r>
          </a:p>
        </p:txBody>
      </p:sp>
      <p:sp>
        <p:nvSpPr>
          <p:cNvPr id="23" name="AutoShape 25"/>
          <p:cNvSpPr>
            <a:spLocks noChangeArrowheads="1"/>
          </p:cNvSpPr>
          <p:nvPr/>
        </p:nvSpPr>
        <p:spPr bwMode="auto">
          <a:xfrm>
            <a:off x="2286000" y="2286001"/>
            <a:ext cx="1828800" cy="533400"/>
          </a:xfrm>
          <a:prstGeom prst="leftArrow">
            <a:avLst>
              <a:gd name="adj1" fmla="val 50000"/>
              <a:gd name="adj2" fmla="val 52000"/>
            </a:avLst>
          </a:prstGeom>
          <a:solidFill>
            <a:srgbClr val="FF9900">
              <a:alpha val="75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4" name="Rectangle 26"/>
          <p:cNvSpPr>
            <a:spLocks noChangeArrowheads="1"/>
          </p:cNvSpPr>
          <p:nvPr/>
        </p:nvSpPr>
        <p:spPr bwMode="auto">
          <a:xfrm>
            <a:off x="2286000" y="2390776"/>
            <a:ext cx="1905000" cy="276225"/>
          </a:xfrm>
          <a:prstGeom prst="rect">
            <a:avLst/>
          </a:prstGeom>
          <a:noFill/>
          <a:ln>
            <a:noFill/>
          </a:ln>
          <a:effectLst/>
          <a:extLst>
            <a:ext uri="{909E8E84-426E-40dd-AFC4-6F175D3DCCD1}">
              <a14:hiddenFill xmlns:a14="http://schemas.microsoft.com/office/drawing/2010/main">
                <a:solidFill>
                  <a:srgbClr val="96969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1200" b="1" i="1">
                <a:latin typeface="Helvetica" charset="0"/>
              </a:rPr>
              <a:t>Modified Responses*</a:t>
            </a:r>
          </a:p>
        </p:txBody>
      </p:sp>
      <p:sp>
        <p:nvSpPr>
          <p:cNvPr id="25" name="Text Box 27"/>
          <p:cNvSpPr txBox="1">
            <a:spLocks noChangeArrowheads="1"/>
          </p:cNvSpPr>
          <p:nvPr/>
        </p:nvSpPr>
        <p:spPr bwMode="auto">
          <a:xfrm>
            <a:off x="2819400" y="3429000"/>
            <a:ext cx="2819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800" dirty="0"/>
              <a:t>*Note: BIG-IP</a:t>
            </a:r>
            <a:r>
              <a:rPr lang="ja-JP" altLang="en-US" sz="800" dirty="0"/>
              <a:t>’</a:t>
            </a:r>
            <a:r>
              <a:rPr lang="en-US" sz="800" dirty="0"/>
              <a:t>s Bi-Directional Proxy capabilities allow it to inspect, modify and route traffic at nearly any point in the </a:t>
            </a:r>
            <a:r>
              <a:rPr lang="en-US" sz="800" dirty="0" err="1"/>
              <a:t>traffice</a:t>
            </a:r>
            <a:r>
              <a:rPr lang="en-US" sz="800" dirty="0"/>
              <a:t> flow, regardless of direction.</a:t>
            </a:r>
          </a:p>
        </p:txBody>
      </p:sp>
    </p:spTree>
    <p:extLst>
      <p:ext uri="{BB962C8B-B14F-4D97-AF65-F5344CB8AC3E}">
        <p14:creationId xmlns:p14="http://schemas.microsoft.com/office/powerpoint/2010/main" val="322898834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iRules</a:t>
            </a:r>
            <a:r>
              <a:rPr lang="en-US" dirty="0" smtClean="0"/>
              <a:t> add TCL_SUSPEND</a:t>
            </a:r>
            <a:endParaRPr lang="en-US" dirty="0"/>
          </a:p>
        </p:txBody>
      </p:sp>
      <p:sp>
        <p:nvSpPr>
          <p:cNvPr id="3" name="Content Placeholder 2"/>
          <p:cNvSpPr>
            <a:spLocks noGrp="1"/>
          </p:cNvSpPr>
          <p:nvPr>
            <p:ph sz="quarter" idx="1"/>
          </p:nvPr>
        </p:nvSpPr>
        <p:spPr/>
        <p:txBody>
          <a:bodyPr/>
          <a:lstStyle/>
          <a:p>
            <a:r>
              <a:rPr lang="en-US" dirty="0" smtClean="0"/>
              <a:t>If a command created by F5 needs time to complete, it can return TCL_SUSPEND.  This will:</a:t>
            </a:r>
          </a:p>
          <a:p>
            <a:pPr marL="971550" lvl="1" indent="-514350">
              <a:buAutoNum type="arabicParenR"/>
            </a:pPr>
            <a:r>
              <a:rPr lang="en-US" dirty="0" smtClean="0"/>
              <a:t>Save references to the stack objects</a:t>
            </a:r>
          </a:p>
          <a:p>
            <a:pPr marL="971550" lvl="1" indent="-514350">
              <a:buAutoNum type="arabicParenR"/>
            </a:pPr>
            <a:r>
              <a:rPr lang="en-US" dirty="0" smtClean="0"/>
              <a:t>Record the PC</a:t>
            </a:r>
          </a:p>
          <a:p>
            <a:pPr marL="971550" lvl="1" indent="-514350">
              <a:buAutoNum type="arabicParenR"/>
            </a:pPr>
            <a:r>
              <a:rPr lang="en-US" dirty="0" smtClean="0"/>
              <a:t>Halt execution just like TCL_ERROR</a:t>
            </a:r>
          </a:p>
          <a:p>
            <a:pPr marL="971550" lvl="1" indent="-514350">
              <a:buAutoNum type="arabicParenR"/>
            </a:pPr>
            <a:r>
              <a:rPr lang="en-US" dirty="0" smtClean="0"/>
              <a:t>Put the last call frame/</a:t>
            </a:r>
            <a:r>
              <a:rPr lang="en-US" dirty="0" err="1" smtClean="0"/>
              <a:t>connflow</a:t>
            </a:r>
            <a:r>
              <a:rPr lang="en-US" dirty="0" smtClean="0"/>
              <a:t> in the pending execution list</a:t>
            </a:r>
            <a:endParaRPr lang="en-US" dirty="0"/>
          </a:p>
        </p:txBody>
      </p:sp>
    </p:spTree>
    <p:extLst>
      <p:ext uri="{BB962C8B-B14F-4D97-AF65-F5344CB8AC3E}">
        <p14:creationId xmlns:p14="http://schemas.microsoft.com/office/powerpoint/2010/main" val="12760816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Suspending Commands</a:t>
            </a:r>
            <a:endParaRPr lang="en-US" dirty="0"/>
          </a:p>
        </p:txBody>
      </p:sp>
      <p:sp>
        <p:nvSpPr>
          <p:cNvPr id="4" name="TextBox 3"/>
          <p:cNvSpPr txBox="1"/>
          <p:nvPr/>
        </p:nvSpPr>
        <p:spPr>
          <a:xfrm>
            <a:off x="685800" y="2057400"/>
            <a:ext cx="3264035" cy="1508105"/>
          </a:xfrm>
          <a:prstGeom prst="rect">
            <a:avLst/>
          </a:prstGeom>
          <a:noFill/>
        </p:spPr>
        <p:txBody>
          <a:bodyPr wrap="none" rtlCol="0">
            <a:spAutoFit/>
          </a:bodyPr>
          <a:lstStyle/>
          <a:p>
            <a:r>
              <a:rPr lang="en-US" sz="3200" dirty="0" smtClean="0"/>
              <a:t>Always suspend:</a:t>
            </a:r>
          </a:p>
          <a:p>
            <a:endParaRPr lang="en-US" sz="3200" dirty="0"/>
          </a:p>
          <a:p>
            <a:pPr marL="457200" indent="-457200">
              <a:buFont typeface="Arial"/>
              <a:buChar char="•"/>
            </a:pPr>
            <a:r>
              <a:rPr lang="en-US" sz="2800" dirty="0" smtClean="0"/>
              <a:t>after</a:t>
            </a:r>
            <a:endParaRPr lang="en-US" sz="1600" dirty="0"/>
          </a:p>
        </p:txBody>
      </p:sp>
      <p:sp>
        <p:nvSpPr>
          <p:cNvPr id="5" name="TextBox 4"/>
          <p:cNvSpPr txBox="1"/>
          <p:nvPr/>
        </p:nvSpPr>
        <p:spPr>
          <a:xfrm>
            <a:off x="4495800" y="2105322"/>
            <a:ext cx="4313801" cy="2923878"/>
          </a:xfrm>
          <a:prstGeom prst="rect">
            <a:avLst/>
          </a:prstGeom>
          <a:noFill/>
        </p:spPr>
        <p:txBody>
          <a:bodyPr wrap="none" rtlCol="0">
            <a:spAutoFit/>
          </a:bodyPr>
          <a:lstStyle/>
          <a:p>
            <a:r>
              <a:rPr lang="en-US" sz="3200" dirty="0" smtClean="0"/>
              <a:t>Conditionally suspend:</a:t>
            </a:r>
          </a:p>
          <a:p>
            <a:endParaRPr lang="en-US" sz="3200" dirty="0"/>
          </a:p>
          <a:p>
            <a:pPr marL="342900" indent="-342900">
              <a:buFont typeface="Arial"/>
              <a:buChar char="•"/>
            </a:pPr>
            <a:r>
              <a:rPr lang="en-US" sz="2400" dirty="0"/>
              <a:t>t</a:t>
            </a:r>
            <a:r>
              <a:rPr lang="en-US" sz="2400" dirty="0" smtClean="0"/>
              <a:t>able</a:t>
            </a:r>
          </a:p>
          <a:p>
            <a:pPr marL="342900" indent="-342900">
              <a:buFont typeface="Arial"/>
              <a:buChar char="•"/>
            </a:pPr>
            <a:r>
              <a:rPr lang="en-US" sz="2400" dirty="0"/>
              <a:t>s</a:t>
            </a:r>
            <a:r>
              <a:rPr lang="en-US" sz="2400" dirty="0" smtClean="0"/>
              <a:t>ession</a:t>
            </a:r>
          </a:p>
          <a:p>
            <a:pPr marL="342900" indent="-342900">
              <a:buFont typeface="Arial"/>
              <a:buChar char="•"/>
            </a:pPr>
            <a:r>
              <a:rPr lang="en-US" sz="2400" dirty="0"/>
              <a:t>p</a:t>
            </a:r>
            <a:r>
              <a:rPr lang="en-US" sz="2400" dirty="0" smtClean="0"/>
              <a:t>ersist</a:t>
            </a:r>
          </a:p>
          <a:p>
            <a:pPr marL="342900" indent="-342900">
              <a:buFont typeface="Arial"/>
              <a:buChar char="•"/>
            </a:pPr>
            <a:r>
              <a:rPr lang="en-US" sz="2400" dirty="0" smtClean="0"/>
              <a:t>RESOLV::lookup</a:t>
            </a:r>
          </a:p>
          <a:p>
            <a:pPr marL="342900" indent="-342900">
              <a:buFont typeface="Arial"/>
              <a:buChar char="•"/>
            </a:pPr>
            <a:r>
              <a:rPr lang="en-US" sz="2400" dirty="0" smtClean="0"/>
              <a:t>(and others)</a:t>
            </a:r>
            <a:endParaRPr lang="en-US" sz="2400" dirty="0"/>
          </a:p>
        </p:txBody>
      </p:sp>
    </p:spTree>
    <p:extLst>
      <p:ext uri="{BB962C8B-B14F-4D97-AF65-F5344CB8AC3E}">
        <p14:creationId xmlns:p14="http://schemas.microsoft.com/office/powerpoint/2010/main" val="109141757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00"/>
            <a:ext cx="8534400" cy="1323439"/>
          </a:xfrm>
        </p:spPr>
        <p:txBody>
          <a:bodyPr/>
          <a:lstStyle/>
          <a:p>
            <a:r>
              <a:rPr lang="en-US" dirty="0" smtClean="0"/>
              <a:t>	DevCentral:</a:t>
            </a:r>
            <a:br>
              <a:rPr lang="en-US" dirty="0" smtClean="0"/>
            </a:br>
            <a:endParaRPr lang="en-US" sz="3200" dirty="0">
              <a:solidFill>
                <a:srgbClr val="BE0F34"/>
              </a:solidFill>
            </a:endParaRPr>
          </a:p>
        </p:txBody>
      </p:sp>
      <p:sp>
        <p:nvSpPr>
          <p:cNvPr id="5" name="TextBox 4"/>
          <p:cNvSpPr txBox="1"/>
          <p:nvPr/>
        </p:nvSpPr>
        <p:spPr>
          <a:xfrm>
            <a:off x="1981200" y="3429000"/>
            <a:ext cx="7010400" cy="461665"/>
          </a:xfrm>
          <a:prstGeom prst="rect">
            <a:avLst/>
          </a:prstGeom>
          <a:noFill/>
        </p:spPr>
        <p:txBody>
          <a:bodyPr wrap="square" rtlCol="0">
            <a:spAutoFit/>
          </a:bodyPr>
          <a:lstStyle/>
          <a:p>
            <a:r>
              <a:rPr lang="en-US" sz="2400" dirty="0">
                <a:solidFill>
                  <a:srgbClr val="BE0F34"/>
                </a:solidFill>
              </a:rPr>
              <a:t>If you’re not a member, you’re doing it wrong…</a:t>
            </a:r>
            <a:endParaRPr lang="en-US" sz="2400" dirty="0"/>
          </a:p>
        </p:txBody>
      </p:sp>
    </p:spTree>
    <p:extLst>
      <p:ext uri="{BB962C8B-B14F-4D97-AF65-F5344CB8AC3E}">
        <p14:creationId xmlns:p14="http://schemas.microsoft.com/office/powerpoint/2010/main" val="222921371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40080" y="1036320"/>
            <a:ext cx="8427720" cy="1097280"/>
          </a:xfrm>
        </p:spPr>
        <p:txBody>
          <a:bodyPr/>
          <a:lstStyle/>
          <a:p>
            <a:r>
              <a:rPr lang="en-US" dirty="0" smtClean="0"/>
              <a:t>F5 </a:t>
            </a:r>
            <a:r>
              <a:rPr lang="en-US" dirty="0" err="1" smtClean="0"/>
              <a:t>DevCentral</a:t>
            </a:r>
            <a:r>
              <a:rPr lang="en-US" dirty="0" smtClean="0"/>
              <a:t/>
            </a:r>
            <a:br>
              <a:rPr lang="en-US" dirty="0" smtClean="0"/>
            </a:br>
            <a:r>
              <a:rPr lang="en-US" sz="2400" b="0" dirty="0" smtClean="0">
                <a:solidFill>
                  <a:schemeClr val="accent1"/>
                </a:solidFill>
              </a:rPr>
              <a:t>F5’s Global Technical Community</a:t>
            </a:r>
          </a:p>
        </p:txBody>
      </p:sp>
      <p:sp>
        <p:nvSpPr>
          <p:cNvPr id="17411" name="Content Placeholder 2"/>
          <p:cNvSpPr>
            <a:spLocks noGrp="1"/>
          </p:cNvSpPr>
          <p:nvPr>
            <p:ph idx="4294967295"/>
          </p:nvPr>
        </p:nvSpPr>
        <p:spPr>
          <a:xfrm>
            <a:off x="640080" y="2194560"/>
            <a:ext cx="4617720" cy="4267200"/>
          </a:xfrm>
          <a:prstGeom prst="rect">
            <a:avLst/>
          </a:prstGeom>
        </p:spPr>
        <p:txBody>
          <a:bodyPr/>
          <a:lstStyle/>
          <a:p>
            <a:r>
              <a:rPr lang="en-US" sz="2000" dirty="0" smtClean="0"/>
              <a:t>Over 105,000 members worldwide</a:t>
            </a:r>
          </a:p>
          <a:p>
            <a:r>
              <a:rPr lang="en-US" sz="2000" dirty="0" smtClean="0"/>
              <a:t>55% of visits originate outside U.S.</a:t>
            </a:r>
          </a:p>
          <a:p>
            <a:r>
              <a:rPr lang="en-US" sz="2000" dirty="0" smtClean="0"/>
              <a:t>Over 60,000 Forum Posts All Time</a:t>
            </a:r>
          </a:p>
          <a:p>
            <a:r>
              <a:rPr lang="en-US" sz="2000" dirty="0" err="1" smtClean="0"/>
              <a:t>iRules</a:t>
            </a:r>
            <a:r>
              <a:rPr lang="en-US" sz="2000" dirty="0" smtClean="0"/>
              <a:t>, </a:t>
            </a:r>
            <a:r>
              <a:rPr lang="en-US" sz="2000" dirty="0" err="1" smtClean="0"/>
              <a:t>iControl</a:t>
            </a:r>
            <a:r>
              <a:rPr lang="en-US" sz="2000" dirty="0" smtClean="0"/>
              <a:t>, Advanced Design/</a:t>
            </a:r>
            <a:r>
              <a:rPr lang="en-US" sz="2000" dirty="0" err="1" smtClean="0"/>
              <a:t>Config</a:t>
            </a:r>
            <a:r>
              <a:rPr lang="en-US" sz="2000" dirty="0" smtClean="0"/>
              <a:t>, ISV solutions, and more!</a:t>
            </a:r>
          </a:p>
        </p:txBody>
      </p:sp>
      <p:pic>
        <p:nvPicPr>
          <p:cNvPr id="4" name="Picture 3"/>
          <p:cNvPicPr>
            <a:picLocks noChangeAspect="1"/>
          </p:cNvPicPr>
          <p:nvPr/>
        </p:nvPicPr>
        <p:blipFill>
          <a:blip r:embed="rId3"/>
          <a:stretch>
            <a:fillRect/>
          </a:stretch>
        </p:blipFill>
        <p:spPr>
          <a:xfrm>
            <a:off x="4610100" y="2000879"/>
            <a:ext cx="4305300" cy="4171321"/>
          </a:xfrm>
          <a:prstGeom prst="rect">
            <a:avLst/>
          </a:prstGeom>
        </p:spPr>
      </p:pic>
    </p:spTree>
    <p:extLst>
      <p:ext uri="{BB962C8B-B14F-4D97-AF65-F5344CB8AC3E}">
        <p14:creationId xmlns:p14="http://schemas.microsoft.com/office/powerpoint/2010/main" val="41097654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914400"/>
            <a:ext cx="8229600" cy="1143000"/>
          </a:xfrm>
        </p:spPr>
        <p:txBody>
          <a:bodyPr>
            <a:normAutofit/>
          </a:bodyPr>
          <a:lstStyle/>
          <a:p>
            <a:r>
              <a:rPr lang="en-US" dirty="0" smtClean="0"/>
              <a:t>Historical Overview of DevCentral</a:t>
            </a:r>
            <a:endParaRPr lang="en-US" dirty="0"/>
          </a:p>
        </p:txBody>
      </p:sp>
      <p:sp>
        <p:nvSpPr>
          <p:cNvPr id="23" name="Rectangle 22"/>
          <p:cNvSpPr/>
          <p:nvPr/>
        </p:nvSpPr>
        <p:spPr>
          <a:xfrm>
            <a:off x="329480" y="1477962"/>
            <a:ext cx="7723187" cy="523220"/>
          </a:xfrm>
          <a:prstGeom prst="rect">
            <a:avLst/>
          </a:prstGeom>
        </p:spPr>
        <p:txBody>
          <a:bodyPr wrap="square">
            <a:spAutoFit/>
          </a:bodyPr>
          <a:lstStyle/>
          <a:p>
            <a:pPr lvl="0" defTabSz="801688" fontAlgn="base">
              <a:spcBef>
                <a:spcPct val="0"/>
              </a:spcBef>
              <a:spcAft>
                <a:spcPct val="0"/>
              </a:spcAft>
            </a:pPr>
            <a:r>
              <a:rPr lang="en-GB" sz="1400" dirty="0">
                <a:solidFill>
                  <a:prstClr val="black"/>
                </a:solidFill>
                <a:latin typeface="Arial" charset="0"/>
                <a:ea typeface="MS PGothic" pitchFamily="34" charset="-128"/>
              </a:rPr>
              <a:t>DevCentral is F5’s global community of IT professionals that provides a unique level of collaboration not offered by any other ADN provider.</a:t>
            </a:r>
          </a:p>
        </p:txBody>
      </p:sp>
      <p:sp>
        <p:nvSpPr>
          <p:cNvPr id="25" name="TextBox 24"/>
          <p:cNvSpPr txBox="1"/>
          <p:nvPr/>
        </p:nvSpPr>
        <p:spPr>
          <a:xfrm>
            <a:off x="304800" y="2133600"/>
            <a:ext cx="4523777" cy="4483278"/>
          </a:xfrm>
          <a:prstGeom prst="rect">
            <a:avLst/>
          </a:prstGeom>
          <a:noFill/>
        </p:spPr>
        <p:txBody>
          <a:bodyPr wrap="square" rtlCol="0">
            <a:spAutoFit/>
          </a:bodyPr>
          <a:lstStyle/>
          <a:p>
            <a:pPr marL="285750" indent="-285750">
              <a:spcBef>
                <a:spcPts val="800"/>
              </a:spcBef>
              <a:buFont typeface="Arial" pitchFamily="34" charset="0"/>
              <a:buChar char="•"/>
            </a:pPr>
            <a:r>
              <a:rPr lang="en-US" sz="1200" dirty="0" smtClean="0"/>
              <a:t>Launch of DevCentral in 2003 as a Community Forum</a:t>
            </a:r>
          </a:p>
          <a:p>
            <a:pPr marL="285750" indent="-285750">
              <a:spcBef>
                <a:spcPts val="800"/>
              </a:spcBef>
              <a:buFont typeface="Arial" pitchFamily="34" charset="0"/>
              <a:buChar char="•"/>
            </a:pPr>
            <a:r>
              <a:rPr lang="en-US" sz="1200" dirty="0" smtClean="0"/>
              <a:t>TechTip publishing began in 2004</a:t>
            </a:r>
            <a:endParaRPr lang="en-US" sz="1200" dirty="0"/>
          </a:p>
          <a:p>
            <a:pPr marL="285750" indent="-285750">
              <a:spcBef>
                <a:spcPts val="800"/>
              </a:spcBef>
              <a:buFont typeface="Arial" pitchFamily="34" charset="0"/>
              <a:buChar char="•"/>
            </a:pPr>
            <a:r>
              <a:rPr lang="en-US" sz="1200" dirty="0" smtClean="0"/>
              <a:t>DevCentral Team officially formed in 2005</a:t>
            </a:r>
            <a:endParaRPr lang="en-US" sz="1200" dirty="0"/>
          </a:p>
          <a:p>
            <a:pPr marL="285750" indent="-285750">
              <a:spcBef>
                <a:spcPts val="800"/>
              </a:spcBef>
              <a:buFont typeface="Arial" pitchFamily="34" charset="0"/>
              <a:buChar char="•"/>
            </a:pPr>
            <a:r>
              <a:rPr lang="en-US" sz="1200" dirty="0" smtClean="0"/>
              <a:t>Scaled to Multi </a:t>
            </a:r>
            <a:r>
              <a:rPr lang="en-US" sz="1200" dirty="0" err="1"/>
              <a:t>D</a:t>
            </a:r>
            <a:r>
              <a:rPr lang="en-US" sz="1200" dirty="0" err="1" smtClean="0"/>
              <a:t>ataCenters</a:t>
            </a:r>
            <a:r>
              <a:rPr lang="en-US" sz="1200" dirty="0" smtClean="0"/>
              <a:t> in 2005</a:t>
            </a:r>
            <a:endParaRPr lang="en-US" sz="1200" dirty="0"/>
          </a:p>
          <a:p>
            <a:pPr marL="285750" indent="-285750">
              <a:spcBef>
                <a:spcPts val="800"/>
              </a:spcBef>
              <a:buFont typeface="Arial" pitchFamily="34" charset="0"/>
              <a:buChar char="•"/>
            </a:pPr>
            <a:r>
              <a:rPr lang="en-US" sz="1200" dirty="0" smtClean="0"/>
              <a:t>Wiki/Codeshare added in 2005</a:t>
            </a:r>
            <a:endParaRPr lang="en-US" sz="1200" dirty="0"/>
          </a:p>
          <a:p>
            <a:pPr marL="285750" indent="-285750">
              <a:spcBef>
                <a:spcPts val="800"/>
              </a:spcBef>
              <a:buFont typeface="Arial" pitchFamily="34" charset="0"/>
              <a:buChar char="•"/>
            </a:pPr>
            <a:r>
              <a:rPr lang="en-US" sz="1200" dirty="0" smtClean="0"/>
              <a:t>First iRules contest 2006</a:t>
            </a:r>
            <a:endParaRPr lang="en-US" sz="1200" dirty="0"/>
          </a:p>
          <a:p>
            <a:pPr marL="285750" indent="-285750">
              <a:spcBef>
                <a:spcPts val="800"/>
              </a:spcBef>
              <a:buFont typeface="Arial" pitchFamily="34" charset="0"/>
              <a:buChar char="•"/>
            </a:pPr>
            <a:r>
              <a:rPr lang="en-US" sz="1200" dirty="0" smtClean="0"/>
              <a:t>Live Multimedia </a:t>
            </a:r>
            <a:r>
              <a:rPr lang="en-US" sz="1200" dirty="0"/>
              <a:t>added in </a:t>
            </a:r>
            <a:r>
              <a:rPr lang="en-US" sz="1200" dirty="0" smtClean="0"/>
              <a:t>2007</a:t>
            </a:r>
          </a:p>
          <a:p>
            <a:pPr marL="285750" indent="-285750">
              <a:spcBef>
                <a:spcPts val="800"/>
              </a:spcBef>
              <a:buFont typeface="Arial" pitchFamily="34" charset="0"/>
              <a:buChar char="•"/>
            </a:pPr>
            <a:r>
              <a:rPr lang="en-US" sz="1200" dirty="0" smtClean="0"/>
              <a:t>Launched Japan DevCentral 2008</a:t>
            </a:r>
            <a:endParaRPr lang="en-US" sz="1200" dirty="0"/>
          </a:p>
          <a:p>
            <a:pPr marL="285750" indent="-285750">
              <a:spcBef>
                <a:spcPts val="800"/>
              </a:spcBef>
              <a:buFont typeface="Arial" pitchFamily="34" charset="0"/>
              <a:buChar char="•"/>
            </a:pPr>
            <a:r>
              <a:rPr lang="en-US" sz="1200" dirty="0" smtClean="0"/>
              <a:t>Launched China DevCentral 2009</a:t>
            </a:r>
          </a:p>
          <a:p>
            <a:pPr marL="285750" indent="-285750">
              <a:spcBef>
                <a:spcPts val="800"/>
              </a:spcBef>
              <a:buFont typeface="Arial" pitchFamily="34" charset="0"/>
              <a:buChar char="•"/>
            </a:pPr>
            <a:r>
              <a:rPr lang="en-US" sz="1200" dirty="0" smtClean="0"/>
              <a:t>MVP Program 2009</a:t>
            </a:r>
            <a:endParaRPr lang="en-US" sz="1200" dirty="0"/>
          </a:p>
          <a:p>
            <a:pPr marL="285750" indent="-285750">
              <a:spcBef>
                <a:spcPts val="800"/>
              </a:spcBef>
              <a:buFont typeface="Arial" pitchFamily="34" charset="0"/>
              <a:buChar char="•"/>
            </a:pPr>
            <a:r>
              <a:rPr lang="en-US" sz="1200" dirty="0" smtClean="0"/>
              <a:t>Site Refresh and platform change in 2010</a:t>
            </a:r>
            <a:endParaRPr lang="en-US" sz="1200" dirty="0"/>
          </a:p>
          <a:p>
            <a:pPr marL="285750" indent="-285750">
              <a:spcBef>
                <a:spcPts val="800"/>
              </a:spcBef>
              <a:buFont typeface="Arial" pitchFamily="34" charset="0"/>
              <a:buChar char="•"/>
            </a:pPr>
            <a:r>
              <a:rPr lang="en-US" sz="1200" dirty="0" smtClean="0"/>
              <a:t>Partner, </a:t>
            </a:r>
            <a:r>
              <a:rPr lang="en-US" sz="1200" dirty="0"/>
              <a:t>User Groups </a:t>
            </a:r>
            <a:r>
              <a:rPr lang="en-US" sz="1200" dirty="0" smtClean="0"/>
              <a:t>and Topical Sub Communities (Groups) launched an 2010</a:t>
            </a:r>
          </a:p>
          <a:p>
            <a:pPr marL="285750" indent="-285750">
              <a:spcBef>
                <a:spcPts val="800"/>
              </a:spcBef>
              <a:buFont typeface="Arial" pitchFamily="34" charset="0"/>
              <a:buChar char="•"/>
            </a:pPr>
            <a:r>
              <a:rPr lang="en-US" sz="1200" dirty="0" smtClean="0"/>
              <a:t>New wiki platform migrated and launched in 2011</a:t>
            </a:r>
          </a:p>
          <a:p>
            <a:pPr marL="285750" indent="-285750">
              <a:spcBef>
                <a:spcPts val="800"/>
              </a:spcBef>
              <a:buFont typeface="Arial" pitchFamily="34" charset="0"/>
              <a:buChar char="•"/>
            </a:pPr>
            <a:r>
              <a:rPr lang="en-US" sz="1200" dirty="0" smtClean="0"/>
              <a:t>Regional blogs added in 2011</a:t>
            </a:r>
          </a:p>
          <a:p>
            <a:pPr marL="285750" indent="-285750">
              <a:spcBef>
                <a:spcPts val="800"/>
              </a:spcBef>
              <a:buFont typeface="Arial" pitchFamily="34" charset="0"/>
              <a:buChar char="•"/>
            </a:pPr>
            <a:r>
              <a:rPr lang="en-US" sz="1200" dirty="0" smtClean="0"/>
              <a:t>Full Cloud Deployment 2012</a:t>
            </a:r>
          </a:p>
        </p:txBody>
      </p:sp>
      <p:graphicFrame>
        <p:nvGraphicFramePr>
          <p:cNvPr id="27" name="Diagram 26"/>
          <p:cNvGraphicFramePr/>
          <p:nvPr>
            <p:extLst>
              <p:ext uri="{D42A27DB-BD31-4B8C-83A1-F6EECF244321}">
                <p14:modId xmlns:p14="http://schemas.microsoft.com/office/powerpoint/2010/main" val="818823090"/>
              </p:ext>
            </p:extLst>
          </p:nvPr>
        </p:nvGraphicFramePr>
        <p:xfrm>
          <a:off x="4191000" y="2514600"/>
          <a:ext cx="4876800" cy="314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695667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304800" y="1066800"/>
            <a:ext cx="8382000" cy="990600"/>
          </a:xfrm>
        </p:spPr>
        <p:txBody>
          <a:bodyPr/>
          <a:lstStyle/>
          <a:p>
            <a:r>
              <a:rPr lang="en-US" sz="3200" dirty="0" smtClean="0"/>
              <a:t>F5 DevCentral – Discussion Forums</a:t>
            </a:r>
          </a:p>
        </p:txBody>
      </p:sp>
      <p:pic>
        <p:nvPicPr>
          <p:cNvPr id="2" name="Picture 2"/>
          <p:cNvPicPr>
            <a:picLocks noChangeAspect="1" noChangeArrowheads="1"/>
          </p:cNvPicPr>
          <p:nvPr/>
        </p:nvPicPr>
        <p:blipFill>
          <a:blip r:embed="rId2" cstate="print"/>
          <a:srcRect/>
          <a:stretch>
            <a:fillRect/>
          </a:stretch>
        </p:blipFill>
        <p:spPr bwMode="auto">
          <a:xfrm>
            <a:off x="2840252" y="2114550"/>
            <a:ext cx="6227548" cy="4210050"/>
          </a:xfrm>
          <a:prstGeom prst="rect">
            <a:avLst/>
          </a:prstGeom>
          <a:noFill/>
          <a:ln w="9525">
            <a:noFill/>
            <a:miter lim="800000"/>
            <a:headEnd/>
            <a:tailEnd/>
          </a:ln>
        </p:spPr>
      </p:pic>
      <p:sp>
        <p:nvSpPr>
          <p:cNvPr id="9220" name="Rectangle 3"/>
          <p:cNvSpPr>
            <a:spLocks noGrp="1" noChangeArrowheads="1"/>
          </p:cNvSpPr>
          <p:nvPr>
            <p:ph idx="1"/>
          </p:nvPr>
        </p:nvSpPr>
        <p:spPr>
          <a:xfrm>
            <a:off x="152400" y="1905000"/>
            <a:ext cx="2638425" cy="5334000"/>
          </a:xfrm>
        </p:spPr>
        <p:txBody>
          <a:bodyPr/>
          <a:lstStyle/>
          <a:p>
            <a:r>
              <a:rPr lang="en-US" sz="1700" b="1" dirty="0" smtClean="0"/>
              <a:t>Forums provide one place to ask technical questions about iControl,  iRules, FirePass and Wan Optimization</a:t>
            </a:r>
          </a:p>
          <a:p>
            <a:endParaRPr lang="en-US" sz="1700" b="1" dirty="0" smtClean="0"/>
          </a:p>
          <a:p>
            <a:r>
              <a:rPr lang="en-US" sz="1700" b="1" dirty="0" smtClean="0"/>
              <a:t>Questions answered by F5 technical experts and other community members</a:t>
            </a:r>
          </a:p>
          <a:p>
            <a:endParaRPr lang="en-US" sz="1700" b="1" dirty="0" smtClean="0"/>
          </a:p>
          <a:p>
            <a:r>
              <a:rPr lang="en-US" sz="1700" b="1" dirty="0" smtClean="0"/>
              <a:t>Over 25,000+ messages posted by community members</a:t>
            </a:r>
          </a:p>
        </p:txBody>
      </p:sp>
    </p:spTree>
    <p:extLst>
      <p:ext uri="{BB962C8B-B14F-4D97-AF65-F5344CB8AC3E}">
        <p14:creationId xmlns:p14="http://schemas.microsoft.com/office/powerpoint/2010/main" val="294340219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37160" y="990600"/>
            <a:ext cx="7863840" cy="914400"/>
          </a:xfrm>
        </p:spPr>
        <p:txBody>
          <a:bodyPr/>
          <a:lstStyle/>
          <a:p>
            <a:r>
              <a:rPr lang="en-US" sz="3200" dirty="0" smtClean="0"/>
              <a:t>F5 DevCentral – Codeshare</a:t>
            </a:r>
          </a:p>
        </p:txBody>
      </p:sp>
      <p:sp>
        <p:nvSpPr>
          <p:cNvPr id="11267" name="Rectangle 3"/>
          <p:cNvSpPr>
            <a:spLocks noGrp="1" noChangeArrowheads="1"/>
          </p:cNvSpPr>
          <p:nvPr>
            <p:ph idx="1"/>
          </p:nvPr>
        </p:nvSpPr>
        <p:spPr>
          <a:xfrm>
            <a:off x="1" y="1524000"/>
            <a:ext cx="2590800" cy="4114800"/>
          </a:xfrm>
        </p:spPr>
        <p:txBody>
          <a:bodyPr/>
          <a:lstStyle/>
          <a:p>
            <a:r>
              <a:rPr lang="en-US" sz="1800" dirty="0" smtClean="0"/>
              <a:t>CodeShare provides public repository for sharing iRules</a:t>
            </a:r>
          </a:p>
          <a:p>
            <a:endParaRPr lang="en-US" sz="1800" dirty="0" smtClean="0"/>
          </a:p>
          <a:p>
            <a:r>
              <a:rPr lang="en-US" sz="1800" dirty="0" smtClean="0"/>
              <a:t>Sharing is made easy through wiki interface, iRule Editor “share” function</a:t>
            </a:r>
          </a:p>
          <a:p>
            <a:endParaRPr lang="en-US" sz="1800" dirty="0" smtClean="0"/>
          </a:p>
          <a:p>
            <a:r>
              <a:rPr lang="en-US" sz="1800" dirty="0" smtClean="0"/>
              <a:t>Over 200 contributions by the community</a:t>
            </a:r>
          </a:p>
        </p:txBody>
      </p:sp>
      <p:pic>
        <p:nvPicPr>
          <p:cNvPr id="5122" name="Picture 2"/>
          <p:cNvPicPr>
            <a:picLocks noChangeAspect="1" noChangeArrowheads="1"/>
          </p:cNvPicPr>
          <p:nvPr/>
        </p:nvPicPr>
        <p:blipFill>
          <a:blip r:embed="rId2" cstate="print"/>
          <a:srcRect/>
          <a:stretch>
            <a:fillRect/>
          </a:stretch>
        </p:blipFill>
        <p:spPr bwMode="auto">
          <a:xfrm>
            <a:off x="2743200" y="1524000"/>
            <a:ext cx="6245155" cy="4495800"/>
          </a:xfrm>
          <a:prstGeom prst="rect">
            <a:avLst/>
          </a:prstGeom>
          <a:noFill/>
          <a:ln w="9525">
            <a:noFill/>
            <a:miter lim="800000"/>
            <a:headEnd/>
            <a:tailEnd/>
          </a:ln>
        </p:spPr>
      </p:pic>
    </p:spTree>
    <p:extLst>
      <p:ext uri="{BB962C8B-B14F-4D97-AF65-F5344CB8AC3E}">
        <p14:creationId xmlns:p14="http://schemas.microsoft.com/office/powerpoint/2010/main" val="137799480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133600"/>
            <a:ext cx="6949440" cy="677108"/>
          </a:xfrm>
        </p:spPr>
        <p:txBody>
          <a:bodyPr/>
          <a:lstStyle/>
          <a:p>
            <a:r>
              <a:rPr lang="en-US" dirty="0" smtClean="0"/>
              <a:t>Beyond the examples:</a:t>
            </a:r>
            <a:endParaRPr lang="en-US" dirty="0">
              <a:solidFill>
                <a:schemeClr val="accent5"/>
              </a:solidFill>
            </a:endParaRPr>
          </a:p>
        </p:txBody>
      </p:sp>
      <p:sp>
        <p:nvSpPr>
          <p:cNvPr id="5" name="TextBox 4"/>
          <p:cNvSpPr txBox="1"/>
          <p:nvPr/>
        </p:nvSpPr>
        <p:spPr>
          <a:xfrm>
            <a:off x="2362200" y="3429000"/>
            <a:ext cx="7010400" cy="461665"/>
          </a:xfrm>
          <a:prstGeom prst="rect">
            <a:avLst/>
          </a:prstGeom>
          <a:noFill/>
        </p:spPr>
        <p:txBody>
          <a:bodyPr wrap="square" rtlCol="0">
            <a:spAutoFit/>
          </a:bodyPr>
          <a:lstStyle/>
          <a:p>
            <a:r>
              <a:rPr lang="en-US" sz="2400" dirty="0" smtClean="0">
                <a:solidFill>
                  <a:schemeClr val="accent5"/>
                </a:solidFill>
              </a:rPr>
              <a:t>What should I know?</a:t>
            </a:r>
            <a:endParaRPr lang="en-US" sz="2400" dirty="0"/>
          </a:p>
        </p:txBody>
      </p:sp>
    </p:spTree>
    <p:extLst>
      <p:ext uri="{BB962C8B-B14F-4D97-AF65-F5344CB8AC3E}">
        <p14:creationId xmlns:p14="http://schemas.microsoft.com/office/powerpoint/2010/main" val="6285401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Solving problems with iRules</a:t>
            </a:r>
            <a:endParaRPr lang="en-US" sz="3200" dirty="0"/>
          </a:p>
        </p:txBody>
      </p:sp>
      <p:sp>
        <p:nvSpPr>
          <p:cNvPr id="3" name="Content Placeholder 2"/>
          <p:cNvSpPr>
            <a:spLocks noGrp="1"/>
          </p:cNvSpPr>
          <p:nvPr>
            <p:ph idx="1"/>
          </p:nvPr>
        </p:nvSpPr>
        <p:spPr/>
        <p:txBody>
          <a:bodyPr/>
          <a:lstStyle/>
          <a:p>
            <a:r>
              <a:rPr lang="en-US" sz="1800" dirty="0" smtClean="0"/>
              <a:t>Application changes are costly</a:t>
            </a:r>
          </a:p>
          <a:p>
            <a:pPr lvl="1"/>
            <a:r>
              <a:rPr lang="en-US" sz="1200" dirty="0" smtClean="0"/>
              <a:t>Making changes to an enterprise application is often extremely costly.  iRules allows you to make needed changes quickly and easily, without compromising your application, or inducing extensive cycles of re-testing.</a:t>
            </a:r>
          </a:p>
          <a:p>
            <a:r>
              <a:rPr lang="en-US" sz="1800" dirty="0" smtClean="0"/>
              <a:t>Large scale code management is time consuming</a:t>
            </a:r>
          </a:p>
          <a:p>
            <a:pPr lvl="1"/>
            <a:r>
              <a:rPr lang="en-US" sz="1200" dirty="0" smtClean="0"/>
              <a:t>Managing any changes, especially frequent ones, to data distributed across possibly hundreds of systems is extremely time consuming and often error prone. By consolidating the management of data into a single point, your LTM, iRules allows you to maintain a single copy of the data and make changes once.</a:t>
            </a:r>
          </a:p>
          <a:p>
            <a:r>
              <a:rPr lang="en-US" sz="1800" dirty="0" smtClean="0"/>
              <a:t>Scalability via hardware can be costly and sometimes even inefficient</a:t>
            </a:r>
          </a:p>
          <a:p>
            <a:pPr lvl="1"/>
            <a:r>
              <a:rPr lang="en-US" sz="1200" dirty="0" smtClean="0"/>
              <a:t>iRules allows the network layer to become a part of your application and work with you, allowing you to offload portions of your application logic that function much better and more efficiently on the LTM than they ever could on your back end servers.</a:t>
            </a:r>
          </a:p>
          <a:p>
            <a:r>
              <a:rPr lang="en-US" sz="1800" dirty="0" smtClean="0"/>
              <a:t>iRules can see it all</a:t>
            </a:r>
          </a:p>
          <a:p>
            <a:pPr lvl="1"/>
            <a:r>
              <a:rPr lang="en-US" sz="1200" dirty="0" smtClean="0"/>
              <a:t>Given our placement in the network and our ability to do in-depth packet inspection on anything on the wire, there really isn’t anywhere else in the application flow where you’re likely to have as much information about what’s going on or what just happened as you can with the LTM and iRules. Even when the application doesn’t have all the necessary pieces of data, and the client can’t see it all, iRules likely can.</a:t>
            </a:r>
            <a:endParaRPr lang="en-US" sz="1200" dirty="0"/>
          </a:p>
        </p:txBody>
      </p:sp>
    </p:spTree>
    <p:extLst>
      <p:ext uri="{BB962C8B-B14F-4D97-AF65-F5344CB8AC3E}">
        <p14:creationId xmlns:p14="http://schemas.microsoft.com/office/powerpoint/2010/main" val="119675713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990600"/>
            <a:ext cx="9144000" cy="2437231"/>
          </a:xfrm>
          <a:prstGeom prst="rect">
            <a:avLst/>
          </a:prstGeom>
        </p:spPr>
      </p:pic>
      <p:pic>
        <p:nvPicPr>
          <p:cNvPr id="3" name="Picture 2"/>
          <p:cNvPicPr>
            <a:picLocks noChangeAspect="1"/>
          </p:cNvPicPr>
          <p:nvPr/>
        </p:nvPicPr>
        <p:blipFill>
          <a:blip r:embed="rId3"/>
          <a:stretch>
            <a:fillRect/>
          </a:stretch>
        </p:blipFill>
        <p:spPr>
          <a:xfrm rot="521896">
            <a:off x="2618918" y="3821703"/>
            <a:ext cx="6248400" cy="2118806"/>
          </a:xfrm>
          <a:prstGeom prst="rect">
            <a:avLst/>
          </a:prstGeom>
        </p:spPr>
      </p:pic>
      <p:pic>
        <p:nvPicPr>
          <p:cNvPr id="4" name="Picture 3"/>
          <p:cNvPicPr>
            <a:picLocks noChangeAspect="1"/>
          </p:cNvPicPr>
          <p:nvPr/>
        </p:nvPicPr>
        <p:blipFill>
          <a:blip r:embed="rId4"/>
          <a:stretch>
            <a:fillRect/>
          </a:stretch>
        </p:blipFill>
        <p:spPr>
          <a:xfrm>
            <a:off x="990600" y="5257800"/>
            <a:ext cx="2286000" cy="1203898"/>
          </a:xfrm>
          <a:prstGeom prst="rect">
            <a:avLst/>
          </a:prstGeom>
        </p:spPr>
      </p:pic>
    </p:spTree>
    <p:extLst>
      <p:ext uri="{BB962C8B-B14F-4D97-AF65-F5344CB8AC3E}">
        <p14:creationId xmlns:p14="http://schemas.microsoft.com/office/powerpoint/2010/main" val="336236758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612775"/>
          </a:xfrm>
        </p:spPr>
        <p:txBody>
          <a:bodyPr/>
          <a:lstStyle/>
          <a:p>
            <a:r>
              <a:rPr lang="en-US" dirty="0" smtClean="0"/>
              <a:t>Multiple products for multiple solutions:</a:t>
            </a:r>
            <a:endParaRPr lang="en-US" dirty="0"/>
          </a:p>
        </p:txBody>
      </p:sp>
      <p:sp>
        <p:nvSpPr>
          <p:cNvPr id="3" name="Subtitle 2"/>
          <p:cNvSpPr>
            <a:spLocks noGrp="1"/>
          </p:cNvSpPr>
          <p:nvPr>
            <p:ph type="subTitle" idx="1"/>
          </p:nvPr>
        </p:nvSpPr>
        <p:spPr>
          <a:xfrm>
            <a:off x="152400" y="2133600"/>
            <a:ext cx="8763000" cy="3657600"/>
          </a:xfrm>
        </p:spPr>
        <p:txBody>
          <a:bodyPr/>
          <a:lstStyle/>
          <a:p>
            <a:pPr marL="342900" indent="-342900" algn="l">
              <a:buFont typeface="Arial"/>
              <a:buChar char="•"/>
            </a:pPr>
            <a:r>
              <a:rPr lang="en-US" sz="1600" dirty="0" smtClean="0"/>
              <a:t>Access </a:t>
            </a:r>
            <a:r>
              <a:rPr lang="en-US" sz="1600" dirty="0"/>
              <a:t>Management via </a:t>
            </a:r>
            <a:r>
              <a:rPr lang="en-US" sz="1600" b="1" dirty="0"/>
              <a:t>APM</a:t>
            </a:r>
            <a:r>
              <a:rPr lang="en-US" sz="1600" dirty="0"/>
              <a:t> (SSL VPN, tunneling, authentication offloading, etc.)</a:t>
            </a:r>
          </a:p>
          <a:p>
            <a:pPr marL="342900" indent="-342900" algn="l">
              <a:buFont typeface="Arial"/>
              <a:buChar char="•"/>
            </a:pPr>
            <a:r>
              <a:rPr lang="en-US" sz="1600" dirty="0"/>
              <a:t>Global Load Balancing via </a:t>
            </a:r>
            <a:r>
              <a:rPr lang="en-US" sz="1600" b="1" dirty="0"/>
              <a:t>GTM</a:t>
            </a:r>
            <a:r>
              <a:rPr lang="en-US" sz="1600" dirty="0"/>
              <a:t> (DNS based LB for multiple data centers)</a:t>
            </a:r>
          </a:p>
          <a:p>
            <a:pPr marL="342900" indent="-342900" algn="l">
              <a:buFont typeface="Arial"/>
              <a:buChar char="•"/>
            </a:pPr>
            <a:r>
              <a:rPr lang="en-US" sz="1600" dirty="0"/>
              <a:t>Web Application Security via </a:t>
            </a:r>
            <a:r>
              <a:rPr lang="en-US" sz="1600" b="1" dirty="0"/>
              <a:t>ASM</a:t>
            </a:r>
            <a:r>
              <a:rPr lang="en-US" sz="1600" dirty="0"/>
              <a:t> (Layer 7 application firewall, detection, filtering, prevention, learning and integration with scanners)</a:t>
            </a:r>
          </a:p>
          <a:p>
            <a:pPr marL="342900" indent="-342900" algn="l">
              <a:buFont typeface="Arial"/>
              <a:buChar char="•"/>
            </a:pPr>
            <a:r>
              <a:rPr lang="en-US" sz="1600" dirty="0"/>
              <a:t>Web Acceleration via </a:t>
            </a:r>
            <a:r>
              <a:rPr lang="en-US" sz="1600" b="1" dirty="0"/>
              <a:t>WA</a:t>
            </a:r>
            <a:r>
              <a:rPr lang="en-US" sz="1600" dirty="0"/>
              <a:t> (Caching, Compression, Image optimization, Content Re-ordering, IBR and more)</a:t>
            </a:r>
          </a:p>
          <a:p>
            <a:pPr marL="342900" indent="-342900" algn="l">
              <a:buFont typeface="Arial"/>
              <a:buChar char="•"/>
            </a:pPr>
            <a:r>
              <a:rPr lang="en-US" sz="1600" dirty="0"/>
              <a:t>Application Delivery via </a:t>
            </a:r>
            <a:r>
              <a:rPr lang="en-US" sz="1600" b="1" dirty="0"/>
              <a:t>LTM</a:t>
            </a:r>
            <a:r>
              <a:rPr lang="en-US" sz="1600" dirty="0"/>
              <a:t> (Application awareness, load balancing, monitoring, SSL offloading, and much more)</a:t>
            </a:r>
          </a:p>
          <a:p>
            <a:pPr algn="l"/>
            <a:r>
              <a:rPr lang="en-US" sz="1600" dirty="0" smtClean="0"/>
              <a:t>… and more.</a:t>
            </a:r>
            <a:endParaRPr lang="en-US" sz="1600" dirty="0"/>
          </a:p>
          <a:p>
            <a:pPr marL="342900" indent="-342900" algn="l">
              <a:buFont typeface="Arial"/>
              <a:buChar char="•"/>
            </a:pPr>
            <a:endParaRPr lang="en-US" sz="1600" dirty="0"/>
          </a:p>
        </p:txBody>
      </p:sp>
    </p:spTree>
    <p:extLst>
      <p:ext uri="{BB962C8B-B14F-4D97-AF65-F5344CB8AC3E}">
        <p14:creationId xmlns:p14="http://schemas.microsoft.com/office/powerpoint/2010/main" val="138939176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2800" y="5024735"/>
            <a:ext cx="2514600" cy="461665"/>
          </a:xfrm>
          <a:prstGeom prst="rect">
            <a:avLst/>
          </a:prstGeom>
          <a:noFill/>
        </p:spPr>
        <p:txBody>
          <a:bodyPr wrap="square" rtlCol="0">
            <a:spAutoFit/>
          </a:bodyPr>
          <a:lstStyle/>
          <a:p>
            <a:r>
              <a:rPr lang="en-US" dirty="0" smtClean="0">
                <a:solidFill>
                  <a:schemeClr val="bg1"/>
                </a:solidFill>
              </a:rPr>
              <a:t>Know How. Now.</a:t>
            </a:r>
            <a:endParaRPr lang="en-US" dirty="0">
              <a:solidFill>
                <a:schemeClr val="bg1"/>
              </a:solidFill>
            </a:endParaRPr>
          </a:p>
        </p:txBody>
      </p:sp>
      <p:sp>
        <p:nvSpPr>
          <p:cNvPr id="4" name="TextBox 3"/>
          <p:cNvSpPr txBox="1"/>
          <p:nvPr/>
        </p:nvSpPr>
        <p:spPr>
          <a:xfrm>
            <a:off x="1447800" y="2286000"/>
            <a:ext cx="5867400" cy="769441"/>
          </a:xfrm>
          <a:prstGeom prst="rect">
            <a:avLst/>
          </a:prstGeom>
          <a:noFill/>
        </p:spPr>
        <p:txBody>
          <a:bodyPr wrap="square" rtlCol="0">
            <a:spAutoFit/>
          </a:bodyPr>
          <a:lstStyle/>
          <a:p>
            <a:pPr algn="ctr"/>
            <a:r>
              <a:rPr lang="en-US" sz="4400" b="1" dirty="0" smtClean="0"/>
              <a:t>Questions?</a:t>
            </a:r>
            <a:endParaRPr lang="en-US" sz="4400" b="1" dirty="0"/>
          </a:p>
        </p:txBody>
      </p:sp>
    </p:spTree>
    <p:extLst>
      <p:ext uri="{BB962C8B-B14F-4D97-AF65-F5344CB8AC3E}">
        <p14:creationId xmlns:p14="http://schemas.microsoft.com/office/powerpoint/2010/main" val="272499866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465008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06615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
          <p:cNvSpPr txBox="1">
            <a:spLocks noChangeArrowheads="1"/>
          </p:cNvSpPr>
          <p:nvPr/>
        </p:nvSpPr>
        <p:spPr bwMode="auto">
          <a:xfrm>
            <a:off x="457200" y="1752600"/>
            <a:ext cx="8077200" cy="4800600"/>
          </a:xfrm>
          <a:prstGeom prst="rect">
            <a:avLst/>
          </a:prstGeom>
          <a:noFill/>
          <a:ln w="9525">
            <a:noFill/>
            <a:miter lim="800000"/>
            <a:headEnd/>
            <a:tailEnd/>
          </a:ln>
        </p:spPr>
        <p:txBody>
          <a:bodyPr/>
          <a:lstStyle/>
          <a:p>
            <a:pPr marL="344488" indent="-344488">
              <a:spcBef>
                <a:spcPct val="20000"/>
              </a:spcBef>
              <a:buFont typeface="Arial" pitchFamily="34" charset="0"/>
              <a:buChar char="•"/>
              <a:defRPr/>
            </a:pPr>
            <a:r>
              <a:rPr lang="en-US" kern="0" dirty="0">
                <a:ea typeface="MS PGothic" pitchFamily="34" charset="-128"/>
              </a:rPr>
              <a:t>Bi-Directional Proxy</a:t>
            </a:r>
          </a:p>
          <a:p>
            <a:pPr marL="801688" lvl="1" indent="-344488">
              <a:spcBef>
                <a:spcPct val="20000"/>
              </a:spcBef>
              <a:buFont typeface="Arial" pitchFamily="34" charset="0"/>
              <a:buChar char="•"/>
              <a:defRPr/>
            </a:pPr>
            <a:r>
              <a:rPr lang="en-US" kern="0" dirty="0">
                <a:ea typeface="MS PGothic" pitchFamily="34" charset="-128"/>
              </a:rPr>
              <a:t>Separate IP stacks</a:t>
            </a:r>
          </a:p>
          <a:p>
            <a:pPr marL="801688" lvl="1" indent="-344488">
              <a:spcBef>
                <a:spcPct val="20000"/>
              </a:spcBef>
              <a:buFont typeface="Arial" pitchFamily="34" charset="0"/>
              <a:buChar char="•"/>
              <a:defRPr/>
            </a:pPr>
            <a:r>
              <a:rPr lang="en-US" kern="0" dirty="0">
                <a:ea typeface="MS PGothic" pitchFamily="34" charset="-128"/>
              </a:rPr>
              <a:t>Full packet inspection</a:t>
            </a:r>
          </a:p>
          <a:p>
            <a:pPr marL="801688" lvl="1" indent="-344488">
              <a:spcBef>
                <a:spcPct val="20000"/>
              </a:spcBef>
              <a:buFont typeface="Arial" pitchFamily="34" charset="0"/>
              <a:buChar char="•"/>
              <a:defRPr/>
            </a:pPr>
            <a:r>
              <a:rPr lang="en-US" kern="0" dirty="0" smtClean="0">
                <a:ea typeface="MS PGothic" pitchFamily="34" charset="-128"/>
              </a:rPr>
              <a:t>Application aware</a:t>
            </a:r>
            <a:endParaRPr lang="en-US" kern="0" dirty="0">
              <a:ea typeface="MS PGothic" pitchFamily="34" charset="-128"/>
            </a:endParaRPr>
          </a:p>
          <a:p>
            <a:pPr marL="344488" indent="-344488">
              <a:spcBef>
                <a:spcPct val="20000"/>
              </a:spcBef>
              <a:buFont typeface="Arial" pitchFamily="34" charset="0"/>
              <a:buChar char="•"/>
              <a:defRPr/>
            </a:pPr>
            <a:r>
              <a:rPr lang="en-US" kern="0" dirty="0">
                <a:ea typeface="MS PGothic" pitchFamily="34" charset="-128"/>
              </a:rPr>
              <a:t>Traffic Management Operating System (TMOS)</a:t>
            </a:r>
          </a:p>
          <a:p>
            <a:pPr marL="801688" lvl="1" indent="-344488">
              <a:spcBef>
                <a:spcPct val="20000"/>
              </a:spcBef>
              <a:buFont typeface="Arial" pitchFamily="34" charset="0"/>
              <a:buChar char="•"/>
              <a:defRPr/>
            </a:pPr>
            <a:r>
              <a:rPr lang="en-US" kern="0" dirty="0" smtClean="0">
                <a:ea typeface="MS PGothic" pitchFamily="34" charset="-128"/>
              </a:rPr>
              <a:t>Includes </a:t>
            </a:r>
            <a:r>
              <a:rPr lang="en-US" kern="0" dirty="0">
                <a:ea typeface="MS PGothic" pitchFamily="34" charset="-128"/>
              </a:rPr>
              <a:t>a fully customized Micro Kernel (TMM</a:t>
            </a:r>
            <a:r>
              <a:rPr lang="en-US" kern="0" dirty="0" smtClean="0">
                <a:ea typeface="MS PGothic" pitchFamily="34" charset="-128"/>
              </a:rPr>
              <a:t>) for traffic management</a:t>
            </a:r>
          </a:p>
          <a:p>
            <a:pPr marL="801688" lvl="1" indent="-344488">
              <a:spcBef>
                <a:spcPct val="20000"/>
              </a:spcBef>
              <a:buFont typeface="Arial" pitchFamily="34" charset="0"/>
              <a:buChar char="•"/>
              <a:defRPr/>
            </a:pPr>
            <a:r>
              <a:rPr lang="en-US" kern="0" dirty="0" smtClean="0">
                <a:ea typeface="MS PGothic" pitchFamily="34" charset="-128"/>
              </a:rPr>
              <a:t>CMP/DAG</a:t>
            </a:r>
          </a:p>
          <a:p>
            <a:pPr marL="801688" lvl="1" indent="-344488">
              <a:spcBef>
                <a:spcPct val="20000"/>
              </a:spcBef>
              <a:buFont typeface="Arial" pitchFamily="34" charset="0"/>
              <a:buChar char="•"/>
              <a:defRPr/>
            </a:pPr>
            <a:r>
              <a:rPr lang="en-US" kern="0" dirty="0" smtClean="0">
                <a:ea typeface="MS PGothic" pitchFamily="34" charset="-128"/>
              </a:rPr>
              <a:t>Memory management and scaling</a:t>
            </a:r>
          </a:p>
          <a:p>
            <a:pPr marL="344488" indent="-344488">
              <a:spcBef>
                <a:spcPct val="20000"/>
              </a:spcBef>
              <a:buFont typeface="Arial" pitchFamily="34" charset="0"/>
              <a:buChar char="•"/>
              <a:defRPr/>
            </a:pPr>
            <a:r>
              <a:rPr lang="en-US" kern="0" dirty="0" smtClean="0">
                <a:ea typeface="MS PGothic" pitchFamily="34" charset="-128"/>
              </a:rPr>
              <a:t>Unsurpassed flexibility and control</a:t>
            </a:r>
          </a:p>
          <a:p>
            <a:pPr marL="801688" lvl="1" indent="-344488">
              <a:spcBef>
                <a:spcPct val="20000"/>
              </a:spcBef>
              <a:buFont typeface="Arial" pitchFamily="34" charset="0"/>
              <a:buChar char="•"/>
              <a:defRPr/>
            </a:pPr>
            <a:r>
              <a:rPr lang="en-US" kern="0" dirty="0" smtClean="0">
                <a:ea typeface="MS PGothic" pitchFamily="34" charset="-128"/>
              </a:rPr>
              <a:t>Open API (iControl)</a:t>
            </a:r>
          </a:p>
          <a:p>
            <a:pPr marL="801688" lvl="1" indent="-344488">
              <a:spcBef>
                <a:spcPct val="20000"/>
              </a:spcBef>
              <a:buFont typeface="Arial" pitchFamily="34" charset="0"/>
              <a:buChar char="•"/>
              <a:defRPr/>
            </a:pPr>
            <a:r>
              <a:rPr lang="en-US" kern="0" dirty="0" smtClean="0">
                <a:ea typeface="MS PGothic" pitchFamily="34" charset="-128"/>
              </a:rPr>
              <a:t>Powerful template engine (iApps)</a:t>
            </a:r>
          </a:p>
          <a:p>
            <a:pPr marL="801688" lvl="1" indent="-344488">
              <a:spcBef>
                <a:spcPct val="20000"/>
              </a:spcBef>
              <a:buFont typeface="Arial" pitchFamily="34" charset="0"/>
              <a:buChar char="•"/>
              <a:defRPr/>
            </a:pPr>
            <a:r>
              <a:rPr lang="en-US" kern="0" dirty="0" smtClean="0">
                <a:ea typeface="MS PGothic" pitchFamily="34" charset="-128"/>
              </a:rPr>
              <a:t>Ground breaking and still market leading network side scripting (iRules)</a:t>
            </a:r>
          </a:p>
          <a:p>
            <a:pPr marL="801688" lvl="1" indent="-344488">
              <a:spcBef>
                <a:spcPct val="20000"/>
              </a:spcBef>
              <a:buFont typeface="Arial" pitchFamily="34" charset="0"/>
              <a:buChar char="•"/>
              <a:defRPr/>
            </a:pPr>
            <a:endParaRPr lang="en-US" kern="0" dirty="0" smtClean="0">
              <a:ea typeface="MS PGothic" pitchFamily="34" charset="-128"/>
            </a:endParaRPr>
          </a:p>
          <a:p>
            <a:pPr marL="801688" lvl="1" indent="-344488">
              <a:spcBef>
                <a:spcPct val="20000"/>
              </a:spcBef>
              <a:buFont typeface="Arial" pitchFamily="34" charset="0"/>
              <a:buChar char="•"/>
              <a:defRPr/>
            </a:pPr>
            <a:endParaRPr lang="en-US" kern="0" dirty="0">
              <a:ea typeface="MS PGothic" pitchFamily="34" charset="-128"/>
            </a:endParaRPr>
          </a:p>
          <a:p>
            <a:pPr marL="801688" lvl="1" indent="-344488">
              <a:spcBef>
                <a:spcPct val="20000"/>
              </a:spcBef>
              <a:buFont typeface="Arial" pitchFamily="34" charset="0"/>
              <a:buChar char="•"/>
              <a:defRPr/>
            </a:pPr>
            <a:endParaRPr lang="en-US" kern="0" dirty="0">
              <a:ea typeface="MS PGothic" pitchFamily="34" charset="-128"/>
            </a:endParaRPr>
          </a:p>
        </p:txBody>
      </p:sp>
      <p:sp>
        <p:nvSpPr>
          <p:cNvPr id="6" name="Title 1"/>
          <p:cNvSpPr txBox="1">
            <a:spLocks/>
          </p:cNvSpPr>
          <p:nvPr/>
        </p:nvSpPr>
        <p:spPr bwMode="auto">
          <a:xfrm>
            <a:off x="381000" y="1020762"/>
            <a:ext cx="8229600" cy="808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200" b="1" kern="1200">
                <a:solidFill>
                  <a:srgbClr val="7F7F7F"/>
                </a:solidFill>
                <a:latin typeface="Arial"/>
                <a:ea typeface="MS PGothic" pitchFamily="34" charset="-128"/>
                <a:cs typeface="Arial"/>
              </a:defRPr>
            </a:lvl1pPr>
            <a:lvl2pPr algn="l" defTabSz="457200" rtl="0" eaLnBrk="0" fontAlgn="base" hangingPunct="0">
              <a:spcBef>
                <a:spcPct val="0"/>
              </a:spcBef>
              <a:spcAft>
                <a:spcPct val="0"/>
              </a:spcAft>
              <a:defRPr sz="3200" b="1">
                <a:solidFill>
                  <a:srgbClr val="7F7F7F"/>
                </a:solidFill>
                <a:latin typeface="Arial" charset="0"/>
                <a:ea typeface="MS PGothic" pitchFamily="34" charset="-128"/>
                <a:cs typeface="Arial" charset="0"/>
              </a:defRPr>
            </a:lvl2pPr>
            <a:lvl3pPr algn="l" defTabSz="457200" rtl="0" eaLnBrk="0" fontAlgn="base" hangingPunct="0">
              <a:spcBef>
                <a:spcPct val="0"/>
              </a:spcBef>
              <a:spcAft>
                <a:spcPct val="0"/>
              </a:spcAft>
              <a:defRPr sz="3200" b="1">
                <a:solidFill>
                  <a:srgbClr val="7F7F7F"/>
                </a:solidFill>
                <a:latin typeface="Arial" charset="0"/>
                <a:ea typeface="MS PGothic" pitchFamily="34" charset="-128"/>
                <a:cs typeface="Arial" charset="0"/>
              </a:defRPr>
            </a:lvl3pPr>
            <a:lvl4pPr algn="l" defTabSz="457200" rtl="0" eaLnBrk="0" fontAlgn="base" hangingPunct="0">
              <a:spcBef>
                <a:spcPct val="0"/>
              </a:spcBef>
              <a:spcAft>
                <a:spcPct val="0"/>
              </a:spcAft>
              <a:defRPr sz="3200" b="1">
                <a:solidFill>
                  <a:srgbClr val="7F7F7F"/>
                </a:solidFill>
                <a:latin typeface="Arial" charset="0"/>
                <a:ea typeface="MS PGothic" pitchFamily="34" charset="-128"/>
                <a:cs typeface="Arial" charset="0"/>
              </a:defRPr>
            </a:lvl4pPr>
            <a:lvl5pPr algn="l" defTabSz="457200" rtl="0" eaLnBrk="0" fontAlgn="base" hangingPunct="0">
              <a:spcBef>
                <a:spcPct val="0"/>
              </a:spcBef>
              <a:spcAft>
                <a:spcPct val="0"/>
              </a:spcAft>
              <a:defRPr sz="3200" b="1">
                <a:solidFill>
                  <a:srgbClr val="7F7F7F"/>
                </a:solidFill>
                <a:latin typeface="Arial" charset="0"/>
                <a:ea typeface="MS PGothic" pitchFamily="34" charset="-128"/>
                <a:cs typeface="Arial" charset="0"/>
              </a:defRPr>
            </a:lvl5pPr>
            <a:lvl6pPr marL="457200" algn="l" defTabSz="457200" rtl="0" eaLnBrk="1" fontAlgn="base" hangingPunct="1">
              <a:spcBef>
                <a:spcPct val="0"/>
              </a:spcBef>
              <a:spcAft>
                <a:spcPct val="0"/>
              </a:spcAft>
              <a:defRPr sz="3200" b="1">
                <a:solidFill>
                  <a:srgbClr val="7F7F7F"/>
                </a:solidFill>
                <a:latin typeface="Arial" charset="0"/>
                <a:ea typeface="ＭＳ Ｐゴシック" charset="-128"/>
              </a:defRPr>
            </a:lvl6pPr>
            <a:lvl7pPr marL="914400" algn="l" defTabSz="457200" rtl="0" eaLnBrk="1" fontAlgn="base" hangingPunct="1">
              <a:spcBef>
                <a:spcPct val="0"/>
              </a:spcBef>
              <a:spcAft>
                <a:spcPct val="0"/>
              </a:spcAft>
              <a:defRPr sz="3200" b="1">
                <a:solidFill>
                  <a:srgbClr val="7F7F7F"/>
                </a:solidFill>
                <a:latin typeface="Arial" charset="0"/>
                <a:ea typeface="ＭＳ Ｐゴシック" charset="-128"/>
              </a:defRPr>
            </a:lvl7pPr>
            <a:lvl8pPr marL="1371600" algn="l" defTabSz="457200" rtl="0" eaLnBrk="1" fontAlgn="base" hangingPunct="1">
              <a:spcBef>
                <a:spcPct val="0"/>
              </a:spcBef>
              <a:spcAft>
                <a:spcPct val="0"/>
              </a:spcAft>
              <a:defRPr sz="3200" b="1">
                <a:solidFill>
                  <a:srgbClr val="7F7F7F"/>
                </a:solidFill>
                <a:latin typeface="Arial" charset="0"/>
                <a:ea typeface="ＭＳ Ｐゴシック" charset="-128"/>
              </a:defRPr>
            </a:lvl8pPr>
            <a:lvl9pPr marL="1828800" algn="l" defTabSz="457200" rtl="0" eaLnBrk="1" fontAlgn="base" hangingPunct="1">
              <a:spcBef>
                <a:spcPct val="0"/>
              </a:spcBef>
              <a:spcAft>
                <a:spcPct val="0"/>
              </a:spcAft>
              <a:defRPr sz="3200" b="1">
                <a:solidFill>
                  <a:srgbClr val="7F7F7F"/>
                </a:solidFill>
                <a:latin typeface="Arial" charset="0"/>
                <a:ea typeface="ＭＳ Ｐゴシック" charset="-128"/>
              </a:defRPr>
            </a:lvl9pPr>
          </a:lstStyle>
          <a:p>
            <a:r>
              <a:rPr lang="en-US" dirty="0" smtClean="0">
                <a:solidFill>
                  <a:schemeClr val="tx1"/>
                </a:solidFill>
              </a:rPr>
              <a:t>What makes an F5 device unique?</a:t>
            </a:r>
            <a:endParaRPr lang="en-US" dirty="0">
              <a:solidFill>
                <a:schemeClr val="tx1"/>
              </a:solidFill>
            </a:endParaRPr>
          </a:p>
        </p:txBody>
      </p:sp>
    </p:spTree>
    <p:extLst>
      <p:ext uri="{BB962C8B-B14F-4D97-AF65-F5344CB8AC3E}">
        <p14:creationId xmlns:p14="http://schemas.microsoft.com/office/powerpoint/2010/main" val="24473437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3960" y="2455783"/>
            <a:ext cx="6949440" cy="1354217"/>
          </a:xfrm>
        </p:spPr>
        <p:txBody>
          <a:bodyPr/>
          <a:lstStyle/>
          <a:p>
            <a:r>
              <a:rPr lang="en-US" dirty="0" smtClean="0"/>
              <a:t>iRules: </a:t>
            </a:r>
            <a:br>
              <a:rPr lang="en-US" dirty="0" smtClean="0"/>
            </a:br>
            <a:r>
              <a:rPr lang="en-US" dirty="0"/>
              <a:t>	</a:t>
            </a:r>
            <a:r>
              <a:rPr lang="en-US" dirty="0" smtClean="0"/>
              <a:t>	</a:t>
            </a:r>
            <a:endParaRPr lang="en-US" dirty="0">
              <a:solidFill>
                <a:schemeClr val="accent5"/>
              </a:solidFill>
            </a:endParaRPr>
          </a:p>
        </p:txBody>
      </p:sp>
      <p:sp>
        <p:nvSpPr>
          <p:cNvPr id="5" name="TextBox 4"/>
          <p:cNvSpPr txBox="1"/>
          <p:nvPr/>
        </p:nvSpPr>
        <p:spPr>
          <a:xfrm>
            <a:off x="1981200" y="3653135"/>
            <a:ext cx="7010400" cy="461665"/>
          </a:xfrm>
          <a:prstGeom prst="rect">
            <a:avLst/>
          </a:prstGeom>
          <a:noFill/>
        </p:spPr>
        <p:txBody>
          <a:bodyPr wrap="square" rtlCol="0">
            <a:spAutoFit/>
          </a:bodyPr>
          <a:lstStyle/>
          <a:p>
            <a:r>
              <a:rPr lang="en-US" sz="2400" dirty="0" smtClean="0">
                <a:solidFill>
                  <a:schemeClr val="accent5"/>
                </a:solidFill>
              </a:rPr>
              <a:t>What, why, and how?</a:t>
            </a:r>
            <a:endParaRPr lang="en-US" sz="2400" dirty="0"/>
          </a:p>
        </p:txBody>
      </p:sp>
    </p:spTree>
    <p:extLst>
      <p:ext uri="{BB962C8B-B14F-4D97-AF65-F5344CB8AC3E}">
        <p14:creationId xmlns:p14="http://schemas.microsoft.com/office/powerpoint/2010/main" val="20452171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Grp="1" noChangeArrowheads="1"/>
          </p:cNvSpPr>
          <p:nvPr>
            <p:ph type="title"/>
          </p:nvPr>
        </p:nvSpPr>
        <p:spPr>
          <a:xfrm>
            <a:off x="228600" y="838200"/>
            <a:ext cx="8382000" cy="990600"/>
          </a:xfrm>
        </p:spPr>
        <p:txBody>
          <a:bodyPr/>
          <a:lstStyle/>
          <a:p>
            <a:pPr eaLnBrk="1" hangingPunct="1"/>
            <a:r>
              <a:rPr lang="en-US" sz="3200" dirty="0" smtClean="0"/>
              <a:t>What makes iRules tick?</a:t>
            </a:r>
          </a:p>
        </p:txBody>
      </p:sp>
      <p:sp>
        <p:nvSpPr>
          <p:cNvPr id="9222" name="Text Box 6"/>
          <p:cNvSpPr txBox="1">
            <a:spLocks noChangeArrowheads="1"/>
          </p:cNvSpPr>
          <p:nvPr/>
        </p:nvSpPr>
        <p:spPr bwMode="auto">
          <a:xfrm>
            <a:off x="152400" y="1266177"/>
            <a:ext cx="8455025" cy="2028377"/>
          </a:xfrm>
          <a:prstGeom prst="rect">
            <a:avLst/>
          </a:prstGeom>
          <a:noFill/>
          <a:ln w="9525" algn="ctr">
            <a:noFill/>
            <a:miter lim="800000"/>
            <a:headEnd/>
            <a:tailEnd/>
          </a:ln>
        </p:spPr>
        <p:txBody>
          <a:bodyPr lIns="92075" tIns="46038" rIns="92075" bIns="46038">
            <a:spAutoFit/>
          </a:bodyPr>
          <a:lstStyle/>
          <a:p>
            <a:pPr>
              <a:lnSpc>
                <a:spcPct val="110000"/>
              </a:lnSpc>
              <a:spcBef>
                <a:spcPct val="20000"/>
              </a:spcBef>
              <a:buClr>
                <a:srgbClr val="C00000"/>
              </a:buClr>
              <a:buSzPct val="100000"/>
              <a:buFontTx/>
              <a:buChar char="•"/>
            </a:pPr>
            <a:r>
              <a:rPr lang="en-US" sz="1400" b="1" dirty="0" smtClean="0"/>
              <a:t> iRules </a:t>
            </a:r>
            <a:r>
              <a:rPr lang="en-US" sz="1400" b="1" dirty="0"/>
              <a:t>allow you to perform deep packet inspection (entire header and payload)</a:t>
            </a:r>
            <a:endParaRPr lang="en-US" sz="1400" b="1" dirty="0">
              <a:solidFill>
                <a:schemeClr val="hlink"/>
              </a:solidFill>
            </a:endParaRPr>
          </a:p>
          <a:p>
            <a:pPr>
              <a:lnSpc>
                <a:spcPct val="110000"/>
              </a:lnSpc>
              <a:spcBef>
                <a:spcPct val="20000"/>
              </a:spcBef>
              <a:buClr>
                <a:srgbClr val="C00000"/>
              </a:buClr>
              <a:buSzPct val="100000"/>
              <a:buFontTx/>
              <a:buChar char="•"/>
            </a:pPr>
            <a:r>
              <a:rPr lang="en-US" sz="1400" b="1" dirty="0" smtClean="0"/>
              <a:t>Programming language integrated into TMOS</a:t>
            </a:r>
          </a:p>
          <a:p>
            <a:pPr eaLnBrk="1" hangingPunct="1">
              <a:lnSpc>
                <a:spcPct val="110000"/>
              </a:lnSpc>
              <a:buClr>
                <a:srgbClr val="C00000"/>
              </a:buClr>
              <a:buFont typeface="Arial" pitchFamily="34" charset="0"/>
              <a:buChar char="•"/>
            </a:pPr>
            <a:r>
              <a:rPr lang="en-US" sz="1400" b="1" dirty="0" smtClean="0"/>
              <a:t> Based on industry standard TCL language</a:t>
            </a:r>
          </a:p>
          <a:p>
            <a:pPr lvl="2" eaLnBrk="1" hangingPunct="1">
              <a:lnSpc>
                <a:spcPct val="110000"/>
              </a:lnSpc>
              <a:buClr>
                <a:srgbClr val="C00000"/>
              </a:buClr>
              <a:buFont typeface="Arial" pitchFamily="34" charset="0"/>
              <a:buChar char="•"/>
            </a:pPr>
            <a:r>
              <a:rPr lang="en-US" sz="1400" b="1" dirty="0" smtClean="0"/>
              <a:t>Tool Command Language</a:t>
            </a:r>
          </a:p>
          <a:p>
            <a:pPr eaLnBrk="1" hangingPunct="1">
              <a:lnSpc>
                <a:spcPct val="110000"/>
              </a:lnSpc>
              <a:buClr>
                <a:srgbClr val="C00000"/>
              </a:buClr>
              <a:buFont typeface="Arial" pitchFamily="34" charset="0"/>
              <a:buChar char="•"/>
            </a:pPr>
            <a:r>
              <a:rPr lang="en-US" sz="1400" b="1" dirty="0" smtClean="0"/>
              <a:t> Provide ability to intercept, inspect, transform, direct and track inbound or outbound application traffic</a:t>
            </a:r>
          </a:p>
          <a:p>
            <a:pPr eaLnBrk="1" hangingPunct="1">
              <a:lnSpc>
                <a:spcPct val="110000"/>
              </a:lnSpc>
              <a:buClr>
                <a:srgbClr val="C00000"/>
              </a:buClr>
              <a:buFont typeface="Arial" pitchFamily="34" charset="0"/>
              <a:buChar char="•"/>
            </a:pPr>
            <a:r>
              <a:rPr lang="en-US" sz="1400" b="1" dirty="0" smtClean="0"/>
              <a:t> Coded around Events (HTTP_REQUEST, HTTP_RESPONSE, CLIENT_ACCEPTED etc.)</a:t>
            </a:r>
          </a:p>
          <a:p>
            <a:pPr eaLnBrk="1" hangingPunct="1">
              <a:lnSpc>
                <a:spcPct val="110000"/>
              </a:lnSpc>
              <a:buClr>
                <a:srgbClr val="C00000"/>
              </a:buClr>
            </a:pPr>
            <a:endParaRPr lang="en-US" sz="1400" b="1" dirty="0" smtClean="0"/>
          </a:p>
        </p:txBody>
      </p:sp>
      <p:graphicFrame>
        <p:nvGraphicFramePr>
          <p:cNvPr id="28" name="Diagram 27"/>
          <p:cNvGraphicFramePr/>
          <p:nvPr>
            <p:extLst>
              <p:ext uri="{D42A27DB-BD31-4B8C-83A1-F6EECF244321}">
                <p14:modId xmlns:p14="http://schemas.microsoft.com/office/powerpoint/2010/main" val="3773256864"/>
              </p:ext>
            </p:extLst>
          </p:nvPr>
        </p:nvGraphicFramePr>
        <p:xfrm>
          <a:off x="304800" y="2895600"/>
          <a:ext cx="7924800"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75901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44562"/>
            <a:ext cx="8229600" cy="808038"/>
          </a:xfrm>
        </p:spPr>
        <p:txBody>
          <a:bodyPr/>
          <a:lstStyle/>
          <a:p>
            <a:r>
              <a:rPr lang="en-US" dirty="0" err="1" smtClean="0"/>
              <a:t>iRules</a:t>
            </a:r>
            <a:r>
              <a:rPr lang="en-US" dirty="0" smtClean="0"/>
              <a:t>: Event Driven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511650"/>
            <a:ext cx="6990346" cy="5231837"/>
          </a:xfrm>
          <a:prstGeom prst="rect">
            <a:avLst/>
          </a:prstGeom>
        </p:spPr>
      </p:pic>
    </p:spTree>
    <p:extLst>
      <p:ext uri="{BB962C8B-B14F-4D97-AF65-F5344CB8AC3E}">
        <p14:creationId xmlns:p14="http://schemas.microsoft.com/office/powerpoint/2010/main" val="1726857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5 Agility 2012 - NA - Partner">
  <a:themeElements>
    <a:clrScheme name="F5 2011 Template">
      <a:dk1>
        <a:srgbClr val="000000"/>
      </a:dk1>
      <a:lt1>
        <a:srgbClr val="FFFFFF"/>
      </a:lt1>
      <a:dk2>
        <a:srgbClr val="3B3D3C"/>
      </a:dk2>
      <a:lt2>
        <a:srgbClr val="FFFFFF"/>
      </a:lt2>
      <a:accent1>
        <a:srgbClr val="7E99AA"/>
      </a:accent1>
      <a:accent2>
        <a:srgbClr val="F2AF32"/>
      </a:accent2>
      <a:accent3>
        <a:srgbClr val="CCCCCC"/>
      </a:accent3>
      <a:accent4>
        <a:srgbClr val="34699A"/>
      </a:accent4>
      <a:accent5>
        <a:srgbClr val="BE0F34"/>
      </a:accent5>
      <a:accent6>
        <a:srgbClr val="5A7E92"/>
      </a:accent6>
      <a:hlink>
        <a:srgbClr val="5A7E92"/>
      </a:hlink>
      <a:folHlink>
        <a:srgbClr val="5A7E9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solidFill>
        <a:ln w="19050">
          <a:noFill/>
          <a:miter lim="800000"/>
        </a:ln>
        <a:effectLst/>
        <a:scene3d>
          <a:camera prst="orthographicFront">
            <a:rot lat="0" lon="0" rev="0"/>
          </a:camera>
          <a:lightRig rig="threePt" dir="tl">
            <a:rot lat="0" lon="0" rev="0"/>
          </a:lightRig>
        </a:scene3d>
        <a:sp3d prstMaterial="metal"/>
      </a:spPr>
      <a:bodyPr lIns="0" tIns="0" rIns="0" bIns="0" anchor="ctr"/>
      <a:lstStyle>
        <a:defPPr algn="ctr">
          <a:lnSpc>
            <a:spcPct val="90000"/>
          </a:lnSpc>
          <a:defRPr sz="2000" b="1" dirty="0" smtClean="0">
            <a:solidFill>
              <a:schemeClr val="bg1"/>
            </a:solidFill>
            <a:ea typeface="ＭＳ Ｐゴシック" pitchFamily="-106" charset="-128"/>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F5_Corp_Template_2011_Build-V12</Template>
  <TotalTime>7039</TotalTime>
  <Words>3804</Words>
  <Application>Microsoft Macintosh PowerPoint</Application>
  <PresentationFormat>On-screen Show (4:3)</PresentationFormat>
  <Paragraphs>675</Paragraphs>
  <Slides>52</Slides>
  <Notes>17</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F5 Agility 2012 - NA - Partner</vt:lpstr>
      <vt:lpstr>F5, iRules, &amp; Tcl    – The how &amp; Why</vt:lpstr>
      <vt:lpstr>F5:    </vt:lpstr>
      <vt:lpstr>Where did we start?</vt:lpstr>
      <vt:lpstr>What do we do now?</vt:lpstr>
      <vt:lpstr>Multiple products for multiple solutions:</vt:lpstr>
      <vt:lpstr>PowerPoint Presentation</vt:lpstr>
      <vt:lpstr>iRules:    </vt:lpstr>
      <vt:lpstr>What makes iRules tick?</vt:lpstr>
      <vt:lpstr>iRules: Event Driven</vt:lpstr>
      <vt:lpstr>iRule Overview  Events</vt:lpstr>
      <vt:lpstr>iRules Common Tasks</vt:lpstr>
      <vt:lpstr>iRules History</vt:lpstr>
      <vt:lpstr>Why Tcl?</vt:lpstr>
      <vt:lpstr>What we get by using Tcl</vt:lpstr>
      <vt:lpstr>What have we changed?</vt:lpstr>
      <vt:lpstr>iRules:    </vt:lpstr>
      <vt:lpstr>Session Persistence</vt:lpstr>
      <vt:lpstr>Session Persistence</vt:lpstr>
      <vt:lpstr>Cookie Tampering Prevention</vt:lpstr>
      <vt:lpstr>Cookie Tampering Prevention</vt:lpstr>
      <vt:lpstr>SMTP TLS-Offloading</vt:lpstr>
      <vt:lpstr>SMTP TLS-Offloading</vt:lpstr>
      <vt:lpstr>PowerPoint Presentation</vt:lpstr>
      <vt:lpstr>LDAP Connection Proxy</vt:lpstr>
      <vt:lpstr>Data Scrubbing </vt:lpstr>
      <vt:lpstr>Data Scrubbing </vt:lpstr>
      <vt:lpstr>PowerPoint Presentation</vt:lpstr>
      <vt:lpstr>Example: “Heatmaps” via iRules</vt:lpstr>
      <vt:lpstr>“Heatmaps” – Actual iRule</vt:lpstr>
      <vt:lpstr>Credit Card Tokenization</vt:lpstr>
      <vt:lpstr>Credit Card Tokenization</vt:lpstr>
      <vt:lpstr> LTM Concepts: </vt:lpstr>
      <vt:lpstr>Lifecycle of an iRule</vt:lpstr>
      <vt:lpstr>Clustered Multi-Processing (CMP)</vt:lpstr>
      <vt:lpstr>Dis-aggregation (DAG)</vt:lpstr>
      <vt:lpstr>CMP, DAG &amp; iRules</vt:lpstr>
      <vt:lpstr>PowerPoint Presentation</vt:lpstr>
      <vt:lpstr>Shared memory &amp; iRules Suspension</vt:lpstr>
      <vt:lpstr>Suspending Commands</vt:lpstr>
      <vt:lpstr>iRules add TCL_SUSPEND</vt:lpstr>
      <vt:lpstr>Example Suspending Commands</vt:lpstr>
      <vt:lpstr> DevCentral: </vt:lpstr>
      <vt:lpstr>F5 DevCentral F5’s Global Technical Community</vt:lpstr>
      <vt:lpstr>Historical Overview of DevCentral</vt:lpstr>
      <vt:lpstr>F5 DevCentral – Discussion Forums</vt:lpstr>
      <vt:lpstr>F5 DevCentral – Codeshare</vt:lpstr>
      <vt:lpstr>Beyond the examples:</vt:lpstr>
      <vt:lpstr>Solving problems with iRules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alldridge</dc:creator>
  <cp:lastModifiedBy>Colin Walker</cp:lastModifiedBy>
  <cp:revision>103</cp:revision>
  <dcterms:created xsi:type="dcterms:W3CDTF">2011-05-27T19:34:07Z</dcterms:created>
  <dcterms:modified xsi:type="dcterms:W3CDTF">2012-11-15T15:07:44Z</dcterms:modified>
</cp:coreProperties>
</file>