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95" r:id="rId5"/>
    <p:sldId id="495" r:id="rId6"/>
    <p:sldId id="421" r:id="rId7"/>
    <p:sldId id="492" r:id="rId8"/>
    <p:sldId id="499" r:id="rId9"/>
    <p:sldId id="496" r:id="rId10"/>
    <p:sldId id="500" r:id="rId11"/>
    <p:sldId id="497" r:id="rId12"/>
    <p:sldId id="498" r:id="rId13"/>
    <p:sldId id="503" r:id="rId14"/>
    <p:sldId id="493" r:id="rId15"/>
    <p:sldId id="501" r:id="rId16"/>
    <p:sldId id="502" r:id="rId17"/>
    <p:sldId id="504" r:id="rId18"/>
    <p:sldId id="505" r:id="rId19"/>
    <p:sldId id="506" r:id="rId20"/>
    <p:sldId id="507" r:id="rId21"/>
    <p:sldId id="508" r:id="rId22"/>
    <p:sldId id="509" r:id="rId23"/>
    <p:sldId id="510" r:id="rId24"/>
    <p:sldId id="377" r:id="rId25"/>
  </p:sldIdLst>
  <p:sldSz cx="9144000" cy="6858000" type="letter"/>
  <p:notesSz cx="6934200" cy="9220200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Schumacher" initials="DLS" lastIdx="7" clrIdx="0"/>
  <p:cmAuthor id="1" name="ECS" initials="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96"/>
    <a:srgbClr val="CB3300"/>
    <a:srgbClr val="2F5EBD"/>
    <a:srgbClr val="3366CC"/>
    <a:srgbClr val="0000FF"/>
    <a:srgbClr val="D00023"/>
    <a:srgbClr val="FF9900"/>
    <a:srgbClr val="993300"/>
    <a:srgbClr val="99CCFF"/>
    <a:srgbClr val="66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2" autoAdjust="0"/>
    <p:restoredTop sz="86424" autoAdjust="0"/>
  </p:normalViewPr>
  <p:slideViewPr>
    <p:cSldViewPr showGuides="1">
      <p:cViewPr varScale="1">
        <p:scale>
          <a:sx n="62" d="100"/>
          <a:sy n="62" d="100"/>
        </p:scale>
        <p:origin x="-96" y="-12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65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608" y="-78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686800"/>
            <a:ext cx="6934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8763" y="76200"/>
            <a:ext cx="300598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763" y="307975"/>
            <a:ext cx="300598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3985" y="8986839"/>
            <a:ext cx="38347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" bIns="46191"/>
          <a:lstStyle/>
          <a:p>
            <a:pPr algn="ctr" defTabSz="923925" eaLnBrk="0" hangingPunct="0">
              <a:defRPr/>
            </a:pPr>
            <a:fld id="{E1D35EB6-E66C-43CD-B392-6F0943B537E8}" type="slidenum">
              <a:rPr lang="en-US" sz="800">
                <a:solidFill>
                  <a:srgbClr val="7F7F7F"/>
                </a:solidFill>
                <a:latin typeface="Tahoma" pitchFamily="-112" charset="0"/>
                <a:ea typeface="ＭＳ Ｐゴシック" pitchFamily="-112" charset="-128"/>
              </a:rPr>
              <a:pPr algn="ctr" defTabSz="923925" eaLnBrk="0" hangingPunct="0">
                <a:defRPr/>
              </a:pPr>
              <a:t>‹#›</a:t>
            </a:fld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</a:endParaRPr>
          </a:p>
        </p:txBody>
      </p:sp>
      <p:sp>
        <p:nvSpPr>
          <p:cNvPr id="65560" name="Rectangle 24"/>
          <p:cNvSpPr>
            <a:spLocks noChangeArrowheads="1"/>
          </p:cNvSpPr>
          <p:nvPr/>
        </p:nvSpPr>
        <p:spPr bwMode="auto">
          <a:xfrm>
            <a:off x="462703" y="8986838"/>
            <a:ext cx="2616171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defTabSz="923925">
              <a:defRPr/>
            </a:pPr>
            <a:r>
              <a:rPr lang="en-US" sz="800">
                <a:latin typeface="Tahoma" pitchFamily="-112" charset="0"/>
                <a:ea typeface="+mn-ea"/>
              </a:rPr>
              <a:t>Your Initials, Presentation Title, Month Year</a:t>
            </a:r>
          </a:p>
        </p:txBody>
      </p:sp>
      <p:grpSp>
        <p:nvGrpSpPr>
          <p:cNvPr id="24583" name="Group 25"/>
          <p:cNvGrpSpPr>
            <a:grpSpLocks/>
          </p:cNvGrpSpPr>
          <p:nvPr/>
        </p:nvGrpSpPr>
        <p:grpSpPr bwMode="auto">
          <a:xfrm>
            <a:off x="3375193" y="8880476"/>
            <a:ext cx="2446619" cy="327025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</a:rPr>
                <a:t>© 2010 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  <a:cs typeface="ＭＳ Ｐゴシック" pitchFamily="-112" charset="-128"/>
                </a:rPr>
                <a:t>www.mentor.com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2081721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882027" y="500064"/>
            <a:ext cx="1050589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9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3825" y="461963"/>
            <a:ext cx="4148138" cy="311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054" y="3611564"/>
            <a:ext cx="5546092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83510" y="6684964"/>
            <a:ext cx="4622271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83510" y="6684964"/>
            <a:ext cx="4622271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3985" y="8986839"/>
            <a:ext cx="38347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" bIns="46191"/>
          <a:lstStyle/>
          <a:p>
            <a:pPr algn="ctr" defTabSz="923925" eaLnBrk="0" hangingPunct="0">
              <a:defRPr/>
            </a:pPr>
            <a:fld id="{D8B14DAF-1377-426B-8806-0A866473C1E8}" type="slidenum">
              <a:rPr lang="en-US" sz="800">
                <a:solidFill>
                  <a:srgbClr val="7F7F7F"/>
                </a:solidFill>
                <a:latin typeface="Tahoma" pitchFamily="-112" charset="0"/>
                <a:ea typeface="ＭＳ Ｐゴシック" pitchFamily="-112" charset="-128"/>
              </a:rPr>
              <a:pPr algn="ctr" defTabSz="923925" eaLnBrk="0" hangingPunct="0">
                <a:defRPr/>
              </a:pPr>
              <a:t>‹#›</a:t>
            </a:fld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</a:endParaRPr>
          </a:p>
        </p:txBody>
      </p:sp>
      <p:pic>
        <p:nvPicPr>
          <p:cNvPr id="22536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130" y="8870950"/>
            <a:ext cx="342907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462703" y="8986838"/>
            <a:ext cx="2616171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defTabSz="923925">
              <a:defRPr/>
            </a:pPr>
            <a:r>
              <a:rPr lang="en-US" sz="800">
                <a:latin typeface="Tahoma" pitchFamily="-112" charset="0"/>
                <a:ea typeface="+mn-ea"/>
              </a:rPr>
              <a:t>Your Initials, Presentation Title, Month Year</a:t>
            </a:r>
          </a:p>
        </p:txBody>
      </p:sp>
      <p:grpSp>
        <p:nvGrpSpPr>
          <p:cNvPr id="22538" name="Group 24"/>
          <p:cNvGrpSpPr>
            <a:grpSpLocks/>
          </p:cNvGrpSpPr>
          <p:nvPr/>
        </p:nvGrpSpPr>
        <p:grpSpPr bwMode="auto">
          <a:xfrm>
            <a:off x="3375193" y="8880476"/>
            <a:ext cx="2446619" cy="327025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</a:rPr>
                <a:t>© 2010 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22539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4749" y="8951913"/>
            <a:ext cx="7099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69342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="" xmlns:p14="http://schemas.microsoft.com/office/powerpoint/2010/main" val="248233927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7279" y="8758246"/>
            <a:ext cx="3005346" cy="460379"/>
          </a:xfrm>
          <a:prstGeom prst="rect">
            <a:avLst/>
          </a:prstGeom>
          <a:noFill/>
        </p:spPr>
        <p:txBody>
          <a:bodyPr lIns="90864" tIns="45432" rIns="90864" bIns="45432"/>
          <a:lstStyle/>
          <a:p>
            <a:pPr defTabSz="804751"/>
            <a:fld id="{D5D131D6-514C-404D-936B-F97FE741ED67}" type="slidenum">
              <a:rPr lang="en-US"/>
              <a:pPr defTabSz="804751"/>
              <a:t>1</a:t>
            </a:fld>
            <a:endParaRPr lang="en-US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7183" y="8757302"/>
            <a:ext cx="3005449" cy="461325"/>
          </a:xfrm>
          <a:prstGeom prst="rect">
            <a:avLst/>
          </a:prstGeom>
          <a:noFill/>
        </p:spPr>
        <p:txBody>
          <a:bodyPr lIns="90654" tIns="45327" rIns="90654" bIns="45327"/>
          <a:lstStyle/>
          <a:p>
            <a:fld id="{F8F6C09A-D743-46A5-99BF-B0702DB614B8}" type="slidenum">
              <a:rPr lang="en-US"/>
              <a:pPr/>
              <a:t>3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2150"/>
            <a:ext cx="4605337" cy="3455988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04" y="4380226"/>
            <a:ext cx="5087592" cy="4147201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Tahoma" pitchFamily="-112" charset="0"/>
                <a:ea typeface="ＭＳ Ｐゴシック" pitchFamily="-112" charset="-128"/>
                <a:cs typeface="+mn-cs"/>
              </a:rPr>
              <a:t>passed in to </a:t>
            </a:r>
            <a:r>
              <a:rPr lang="en-US" sz="1200" kern="1200" dirty="0" err="1" smtClean="0">
                <a:solidFill>
                  <a:schemeClr val="tx1"/>
                </a:solidFill>
                <a:latin typeface="Tahoma" pitchFamily="-112" charset="0"/>
                <a:ea typeface="ＭＳ Ｐゴシック" pitchFamily="-112" charset="-128"/>
                <a:cs typeface="+mn-cs"/>
              </a:rPr>
              <a:t>Tcl_CreateObjCommand</a:t>
            </a:r>
            <a:r>
              <a:rPr lang="en-US" sz="1200" kern="1200" dirty="0" smtClean="0">
                <a:solidFill>
                  <a:schemeClr val="tx1"/>
                </a:solidFill>
                <a:latin typeface="Tahoma" pitchFamily="-112" charset="0"/>
                <a:ea typeface="ＭＳ Ｐゴシック" pitchFamily="-112" charset="-128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smtClean="0">
                <a:solidFill>
                  <a:schemeClr val="tx1"/>
                </a:solidFill>
                <a:latin typeface="Tahoma" pitchFamily="-112" charset="0"/>
                <a:ea typeface="ＭＳ Ｐゴシック" pitchFamily="-112" charset="-128"/>
                <a:cs typeface="+mn-cs"/>
              </a:rPr>
              <a:t>Tcl_CreateCommandObj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 is just another command </a:t>
            </a:r>
            <a:r>
              <a:rPr lang="en-US" dirty="0" err="1" smtClean="0"/>
              <a:t>obj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KG-12-bx-title-IC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57575" y="2852738"/>
            <a:ext cx="5313363" cy="541337"/>
          </a:xfrm>
        </p:spPr>
        <p:txBody>
          <a:bodyPr lIns="0" rIns="0"/>
          <a:lstStyle>
            <a:lvl1pPr marL="0" indent="0">
              <a:buFont typeface="Wingdings" pitchFamily="-112" charset="2"/>
              <a:buNone/>
              <a:tabLst>
                <a:tab pos="3886200" algn="l"/>
              </a:tabLst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80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7575" y="914400"/>
            <a:ext cx="5303838" cy="1752600"/>
          </a:xfrm>
        </p:spPr>
        <p:txBody>
          <a:bodyPr lIns="0" r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316038"/>
            <a:ext cx="9144000" cy="50704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xfrm>
            <a:off x="495300" y="6553200"/>
            <a:ext cx="2361544" cy="215444"/>
          </a:xfrm>
        </p:spPr>
        <p:txBody>
          <a:bodyPr wrap="none">
            <a:spAutoFit/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IIT </a:t>
            </a:r>
            <a:r>
              <a:rPr lang="en-US" dirty="0" err="1" smtClean="0"/>
              <a:t>Engr</a:t>
            </a:r>
            <a:r>
              <a:rPr lang="en-US" dirty="0" smtClean="0"/>
              <a:t>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KG 12 bx divider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16200"/>
            <a:ext cx="7772400" cy="1612900"/>
          </a:xfrm>
        </p:spPr>
        <p:txBody>
          <a:bodyPr anchor="ctr" anchorCtr="1"/>
          <a:lstStyle>
            <a:lvl1pPr algn="ctr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1700"/>
            <a:ext cx="7772400" cy="444500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16038"/>
            <a:ext cx="4495800" cy="5070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6038"/>
            <a:ext cx="4495800" cy="5070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xfrm>
            <a:off x="381000" y="6477000"/>
            <a:ext cx="2895600" cy="2317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879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879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-112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90A35C11-5D5E-4562-8BF6-70CE36561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14300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top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solidFill>
            <a:schemeClr val="bg1"/>
          </a:solidFill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KG-12x-Rules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615113"/>
            <a:ext cx="3794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9144"/>
          <a:lstStyle/>
          <a:p>
            <a:pPr algn="ctr" eaLnBrk="0" hangingPunct="0">
              <a:defRPr/>
            </a:pPr>
            <a:fld id="{6A1B6773-A44E-4130-BA25-1927EF0C755D}" type="slidenum">
              <a:rPr lang="en-US" sz="800">
                <a:solidFill>
                  <a:schemeClr val="tx2"/>
                </a:solidFill>
                <a:latin typeface="Tahoma" pitchFamily="-112" charset="0"/>
                <a:ea typeface="ＭＳ Ｐゴシック" pitchFamily="-112" charset="-128"/>
              </a:rPr>
              <a:pPr algn="ctr" eaLnBrk="0" hangingPunct="0">
                <a:defRPr/>
              </a:pPr>
              <a:t>‹#›</a:t>
            </a:fld>
            <a:endParaRPr lang="en-US" sz="800">
              <a:solidFill>
                <a:schemeClr val="tx2"/>
              </a:solidFill>
              <a:latin typeface="Tahoma" pitchFamily="-112" charset="0"/>
              <a:ea typeface="ＭＳ Ｐゴシック" pitchFamily="-112" charset="-128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4650" y="6615113"/>
            <a:ext cx="2895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tx2"/>
                </a:solidFill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  <p:grpSp>
        <p:nvGrpSpPr>
          <p:cNvPr id="1031" name="Group 30"/>
          <p:cNvGrpSpPr>
            <a:grpSpLocks/>
          </p:cNvGrpSpPr>
          <p:nvPr/>
        </p:nvGrpSpPr>
        <p:grpSpPr bwMode="auto">
          <a:xfrm>
            <a:off x="5648325" y="6510338"/>
            <a:ext cx="2419350" cy="323850"/>
            <a:chOff x="2445" y="4095"/>
            <a:chExt cx="1524" cy="204"/>
          </a:xfrm>
        </p:grpSpPr>
        <p:sp>
          <p:nvSpPr>
            <p:cNvPr id="1048" name="Text Box 24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700">
                  <a:solidFill>
                    <a:schemeClr val="tx2"/>
                  </a:solidFill>
                  <a:latin typeface="Tahoma" pitchFamily="-112" charset="0"/>
                  <a:ea typeface="ＭＳ Ｐゴシック" pitchFamily="-112" charset="-128"/>
                </a:rPr>
                <a:t>© 2010 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228600"/>
            <a:lstStyle/>
            <a:p>
              <a:pPr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tx2"/>
                  </a:solidFill>
                  <a:latin typeface="Tahoma" pitchFamily="-112" charset="0"/>
                  <a:ea typeface="ＭＳ Ｐゴシック" pitchFamily="-112" charset="-128"/>
                  <a:cs typeface="ＭＳ Ｐゴシック" pitchFamily="-112" charset="-128"/>
                </a:rPr>
                <a:t>www.mentor.com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41" r:id="rId4"/>
    <p:sldLayoutId id="2147483742" r:id="rId5"/>
    <p:sldLayoutId id="2147483750" r:id="rId6"/>
    <p:sldLayoutId id="2147483751" r:id="rId7"/>
    <p:sldLayoutId id="2147483743" r:id="rId8"/>
    <p:sldLayoutId id="2147483744" r:id="rId9"/>
    <p:sldLayoutId id="2147483745" r:id="rId10"/>
    <p:sldLayoutId id="2147483746" r:id="rId11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1" fontAlgn="base" hangingPunct="1">
        <a:spcBef>
          <a:spcPct val="0"/>
        </a:spcBef>
        <a:spcAft>
          <a:spcPct val="0"/>
        </a:spcAft>
        <a:buClr>
          <a:schemeClr val="bg2"/>
        </a:buClr>
        <a:buFont typeface="Tahoma" pitchFamily="34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1" fontAlgn="base" hangingPunct="1">
        <a:spcBef>
          <a:spcPct val="0"/>
        </a:spcBef>
        <a:spcAft>
          <a:spcPct val="0"/>
        </a:spcAft>
        <a:buClr>
          <a:schemeClr val="bg2"/>
        </a:buClr>
        <a:buFont typeface="Tahoma" pitchFamily="34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lr>
          <a:schemeClr val="bg2"/>
        </a:buClr>
        <a:buFont typeface="Tahoma" pitchFamily="34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34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tabLst>
                <a:tab pos="3711575" algn="l"/>
              </a:tabLst>
            </a:pPr>
            <a:r>
              <a:rPr lang="en-US" sz="3400" dirty="0" err="1" smtClean="0"/>
              <a:t>Tcl</a:t>
            </a:r>
            <a:r>
              <a:rPr lang="en-US" sz="3400" dirty="0" smtClean="0"/>
              <a:t>/</a:t>
            </a:r>
            <a:r>
              <a:rPr lang="en-US" sz="3400" dirty="0" err="1" smtClean="0"/>
              <a:t>Tk</a:t>
            </a:r>
            <a:r>
              <a:rPr lang="en-US" sz="3400" dirty="0" smtClean="0"/>
              <a:t> Conference 2012 </a:t>
            </a:r>
            <a:br>
              <a:rPr lang="en-US" sz="3400" dirty="0" smtClean="0"/>
            </a:br>
            <a:r>
              <a:rPr lang="en-US" sz="3400" dirty="0" smtClean="0"/>
              <a:t>Patterns for Iteration</a:t>
            </a:r>
            <a:endParaRPr lang="en-US" sz="28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2819400"/>
            <a:ext cx="4876800" cy="2667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Phil Brooks</a:t>
            </a:r>
          </a:p>
          <a:p>
            <a:endParaRPr lang="en-US" dirty="0" smtClean="0"/>
          </a:p>
          <a:p>
            <a:r>
              <a:rPr lang="en-US" dirty="0" smtClean="0"/>
              <a:t>November 15, 2012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foreach</a:t>
            </a:r>
            <a:r>
              <a:rPr lang="en-US" dirty="0" smtClean="0"/>
              <a:t> with a </a:t>
            </a:r>
            <a:r>
              <a:rPr lang="en-US" dirty="0" err="1" smtClean="0"/>
              <a:t>Tcl</a:t>
            </a:r>
            <a:r>
              <a:rPr lang="en-US" dirty="0" smtClean="0"/>
              <a:t> List</a:t>
            </a:r>
          </a:p>
          <a:p>
            <a:r>
              <a:rPr lang="en-US" dirty="0" smtClean="0"/>
              <a:t>Indexed access</a:t>
            </a:r>
          </a:p>
          <a:p>
            <a:r>
              <a:rPr lang="en-US" dirty="0" err="1" smtClean="0"/>
              <a:t>Iterator</a:t>
            </a:r>
            <a:r>
              <a:rPr lang="en-US" dirty="0" smtClean="0"/>
              <a:t> interface</a:t>
            </a:r>
          </a:p>
          <a:p>
            <a:r>
              <a:rPr lang="en-US" dirty="0" smtClean="0"/>
              <a:t>Specialized </a:t>
            </a:r>
            <a:r>
              <a:rPr lang="en-US" dirty="0" err="1" smtClean="0"/>
              <a:t>foreach</a:t>
            </a:r>
            <a:r>
              <a:rPr lang="en-US" dirty="0" smtClean="0"/>
              <a:t> commands</a:t>
            </a:r>
          </a:p>
          <a:p>
            <a:r>
              <a:rPr lang="en-US" dirty="0" err="1" smtClean="0"/>
              <a:t>Coroutines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Based 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Iteration over a list: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proc </a:t>
            </a:r>
            <a:r>
              <a:rPr lang="en-US" dirty="0" err="1" smtClean="0"/>
              <a:t>do_calculation</a:t>
            </a:r>
            <a:r>
              <a:rPr lang="en-US" dirty="0" smtClean="0"/>
              <a:t> </a:t>
            </a:r>
            <a:r>
              <a:rPr lang="en-US" dirty="0" err="1" smtClean="0"/>
              <a:t>input_list</a:t>
            </a:r>
            <a:r>
              <a:rPr lang="en-US" dirty="0" smtClean="0"/>
              <a:t> {</a:t>
            </a:r>
          </a:p>
          <a:p>
            <a:pPr lvl="1">
              <a:buNone/>
            </a:pPr>
            <a:r>
              <a:rPr lang="en-US" dirty="0" smtClean="0"/>
              <a:t>    # now iterate      </a:t>
            </a:r>
          </a:p>
          <a:p>
            <a:pPr lvl="1">
              <a:buNone/>
            </a:pPr>
            <a:r>
              <a:rPr lang="en-US" dirty="0" smtClean="0"/>
              <a:t>	set </a:t>
            </a:r>
            <a:r>
              <a:rPr lang="en-US" dirty="0" err="1" smtClean="0"/>
              <a:t>val</a:t>
            </a:r>
            <a:r>
              <a:rPr lang="en-US" dirty="0" smtClean="0"/>
              <a:t> 0.0   </a:t>
            </a:r>
          </a:p>
          <a:p>
            <a:pPr lvl="1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foreach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 $</a:t>
            </a:r>
            <a:r>
              <a:rPr lang="en-US" dirty="0" err="1" smtClean="0"/>
              <a:t>input_list</a:t>
            </a:r>
            <a:r>
              <a:rPr lang="en-US" dirty="0" smtClean="0"/>
              <a:t> {</a:t>
            </a:r>
          </a:p>
          <a:p>
            <a:pPr lvl="1">
              <a:buNone/>
            </a:pPr>
            <a:r>
              <a:rPr lang="en-US" dirty="0" smtClean="0"/>
              <a:t>        set </a:t>
            </a:r>
            <a:r>
              <a:rPr lang="en-US" dirty="0" err="1" smtClean="0"/>
              <a:t>val</a:t>
            </a:r>
            <a:r>
              <a:rPr lang="en-US" dirty="0" smtClean="0"/>
              <a:t> [ </a:t>
            </a:r>
            <a:r>
              <a:rPr lang="en-US" dirty="0" err="1" smtClean="0"/>
              <a:t>expr</a:t>
            </a:r>
            <a:r>
              <a:rPr lang="en-US" dirty="0" smtClean="0"/>
              <a:t> { $</a:t>
            </a:r>
            <a:r>
              <a:rPr lang="en-US" dirty="0" err="1" smtClean="0"/>
              <a:t>val</a:t>
            </a:r>
            <a:r>
              <a:rPr lang="en-US" dirty="0" smtClean="0"/>
              <a:t> + $</a:t>
            </a:r>
            <a:r>
              <a:rPr lang="en-US" dirty="0" err="1" smtClean="0"/>
              <a:t>var</a:t>
            </a:r>
            <a:r>
              <a:rPr lang="en-US" dirty="0" smtClean="0"/>
              <a:t> }         </a:t>
            </a:r>
          </a:p>
          <a:p>
            <a:pPr lvl="1">
              <a:buNone/>
            </a:pPr>
            <a:r>
              <a:rPr lang="en-US" dirty="0" smtClean="0"/>
              <a:t>    }</a:t>
            </a:r>
          </a:p>
          <a:p>
            <a:pPr lvl="1">
              <a:buNone/>
            </a:pPr>
            <a:r>
              <a:rPr lang="en-US" dirty="0" smtClean="0"/>
              <a:t>    return $</a:t>
            </a:r>
            <a:r>
              <a:rPr lang="en-US" dirty="0" err="1" smtClean="0"/>
              <a:t>val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}</a:t>
            </a:r>
          </a:p>
          <a:p>
            <a:r>
              <a:rPr lang="en-US" dirty="0" smtClean="0"/>
              <a:t>You can’t use </a:t>
            </a:r>
            <a:r>
              <a:rPr lang="en-US" dirty="0" err="1" smtClean="0"/>
              <a:t>foreach</a:t>
            </a:r>
            <a:r>
              <a:rPr lang="en-US" dirty="0" smtClean="0"/>
              <a:t> with C </a:t>
            </a:r>
            <a:r>
              <a:rPr lang="en-US" dirty="0" err="1" smtClean="0"/>
              <a:t>api</a:t>
            </a:r>
            <a:r>
              <a:rPr lang="en-US" dirty="0" smtClean="0"/>
              <a:t> objects directly</a:t>
            </a:r>
          </a:p>
          <a:p>
            <a:r>
              <a:rPr lang="en-US" dirty="0" smtClean="0"/>
              <a:t>Unless you construct a </a:t>
            </a:r>
            <a:r>
              <a:rPr lang="en-US" dirty="0" err="1" smtClean="0"/>
              <a:t>Tcl</a:t>
            </a:r>
            <a:r>
              <a:rPr lang="en-US" dirty="0" smtClean="0"/>
              <a:t> List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Constructing a </a:t>
            </a:r>
            <a:r>
              <a:rPr lang="en-US" dirty="0" err="1" smtClean="0"/>
              <a:t>Tcl</a:t>
            </a:r>
            <a:r>
              <a:rPr lang="en-US" dirty="0" smtClean="0"/>
              <a:t> List from 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// </a:t>
            </a:r>
          </a:p>
          <a:p>
            <a:pPr lvl="1">
              <a:buNone/>
            </a:pPr>
            <a:r>
              <a:rPr lang="en-US" dirty="0" smtClean="0"/>
              <a:t>// </a:t>
            </a:r>
            <a:r>
              <a:rPr lang="en-US" dirty="0" err="1" smtClean="0"/>
              <a:t>Tcl</a:t>
            </a:r>
            <a:r>
              <a:rPr lang="en-US" dirty="0" smtClean="0"/>
              <a:t> List construction from a C++ std::vector&lt;double&gt;</a:t>
            </a:r>
          </a:p>
          <a:p>
            <a:pPr lvl="1">
              <a:buNone/>
            </a:pPr>
            <a:r>
              <a:rPr lang="en-US" dirty="0" smtClean="0"/>
              <a:t>//</a:t>
            </a:r>
          </a:p>
          <a:p>
            <a:pPr lvl="1">
              <a:buNone/>
            </a:pPr>
            <a:r>
              <a:rPr lang="en-US" dirty="0" err="1" smtClean="0"/>
              <a:t>Tcl_Obj</a:t>
            </a:r>
            <a:r>
              <a:rPr lang="en-US" dirty="0" smtClean="0"/>
              <a:t> *command[2];</a:t>
            </a:r>
          </a:p>
          <a:p>
            <a:pPr lvl="1">
              <a:buNone/>
            </a:pPr>
            <a:r>
              <a:rPr lang="en-US" dirty="0" smtClean="0"/>
              <a:t>command[0] = </a:t>
            </a:r>
            <a:r>
              <a:rPr lang="en-US" dirty="0" err="1" smtClean="0"/>
              <a:t>Tcl_NewStringObj</a:t>
            </a:r>
            <a:r>
              <a:rPr lang="en-US" dirty="0" smtClean="0"/>
              <a:t>( </a:t>
            </a:r>
            <a:r>
              <a:rPr lang="en-US" dirty="0" err="1" smtClean="0"/>
              <a:t>proc_name.c_str</a:t>
            </a:r>
            <a:r>
              <a:rPr lang="en-US" dirty="0" smtClean="0"/>
              <a:t>(), -1 );</a:t>
            </a:r>
          </a:p>
          <a:p>
            <a:pPr lvl="1">
              <a:buNone/>
            </a:pPr>
            <a:r>
              <a:rPr lang="en-US" dirty="0" err="1" smtClean="0"/>
              <a:t>Tcl_IncrRefCount</a:t>
            </a:r>
            <a:r>
              <a:rPr lang="en-US" dirty="0" smtClean="0"/>
              <a:t>(command[0]); </a:t>
            </a:r>
          </a:p>
          <a:p>
            <a:pPr lvl="1">
              <a:buNone/>
            </a:pPr>
            <a:r>
              <a:rPr lang="en-US" dirty="0" smtClean="0"/>
              <a:t>command[1] = </a:t>
            </a:r>
            <a:r>
              <a:rPr lang="en-US" dirty="0" err="1" smtClean="0"/>
              <a:t>Tcl_NewObj</a:t>
            </a:r>
            <a:r>
              <a:rPr lang="en-US" dirty="0" smtClean="0"/>
              <a:t>(); </a:t>
            </a:r>
            <a:r>
              <a:rPr lang="en-US" dirty="0" err="1" smtClean="0"/>
              <a:t>Tcl_IncrRefCount</a:t>
            </a:r>
            <a:r>
              <a:rPr lang="en-US" dirty="0" smtClean="0"/>
              <a:t>(command[1]); </a:t>
            </a:r>
          </a:p>
          <a:p>
            <a:pPr lvl="1">
              <a:buNone/>
            </a:pPr>
            <a:r>
              <a:rPr lang="en-US" dirty="0" smtClean="0"/>
              <a:t>for( std::vector&lt;double&gt;::</a:t>
            </a:r>
            <a:r>
              <a:rPr lang="en-US" dirty="0" err="1" smtClean="0"/>
              <a:t>iterator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data.begin</a:t>
            </a:r>
            <a:r>
              <a:rPr lang="en-US" dirty="0" smtClean="0"/>
              <a:t>(); </a:t>
            </a:r>
          </a:p>
          <a:p>
            <a:pPr lvl="1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i</a:t>
            </a:r>
            <a:r>
              <a:rPr lang="en-US" dirty="0" smtClean="0"/>
              <a:t> != </a:t>
            </a:r>
            <a:r>
              <a:rPr lang="en-US" dirty="0" err="1" smtClean="0"/>
              <a:t>data.end</a:t>
            </a:r>
            <a:r>
              <a:rPr lang="en-US" dirty="0" smtClean="0"/>
              <a:t>(); ++</a:t>
            </a:r>
            <a:r>
              <a:rPr lang="en-US" dirty="0" err="1" smtClean="0"/>
              <a:t>i</a:t>
            </a:r>
            <a:r>
              <a:rPr lang="en-US" dirty="0" smtClean="0"/>
              <a:t> ) </a:t>
            </a:r>
          </a:p>
          <a:p>
            <a:pPr lvl="1">
              <a:buNone/>
            </a:pPr>
            <a:r>
              <a:rPr lang="en-US" dirty="0" smtClean="0"/>
              <a:t>{ </a:t>
            </a:r>
          </a:p>
          <a:p>
            <a:pPr lvl="1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Tcl_ListObjAppendElement</a:t>
            </a:r>
            <a:r>
              <a:rPr lang="en-US" dirty="0" smtClean="0"/>
              <a:t>(</a:t>
            </a:r>
            <a:r>
              <a:rPr lang="en-US" dirty="0" err="1" smtClean="0"/>
              <a:t>interp</a:t>
            </a:r>
            <a:r>
              <a:rPr lang="en-US" dirty="0" smtClean="0"/>
              <a:t>, command[1],</a:t>
            </a:r>
          </a:p>
          <a:p>
            <a:pPr lvl="1"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Tcl_NewDoubleObj</a:t>
            </a:r>
            <a:r>
              <a:rPr lang="en-US" dirty="0" smtClean="0"/>
              <a:t>( *</a:t>
            </a:r>
            <a:r>
              <a:rPr lang="en-US" dirty="0" err="1" smtClean="0"/>
              <a:t>i</a:t>
            </a:r>
            <a:r>
              <a:rPr lang="en-US" dirty="0" smtClean="0"/>
              <a:t> )); </a:t>
            </a:r>
          </a:p>
          <a:p>
            <a:pPr lvl="1">
              <a:buNone/>
            </a:pPr>
            <a:r>
              <a:rPr lang="en-US" dirty="0" smtClean="0"/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Useful when conversion to a list is too expensive</a:t>
            </a:r>
          </a:p>
          <a:p>
            <a:r>
              <a:rPr lang="en-US" dirty="0" smtClean="0"/>
              <a:t>Provides random access to virtual contents 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proc </a:t>
            </a:r>
            <a:r>
              <a:rPr lang="en-US" sz="2400" dirty="0" err="1" smtClean="0"/>
              <a:t>do_calculation</a:t>
            </a:r>
            <a:r>
              <a:rPr lang="en-US" sz="2400" dirty="0" smtClean="0"/>
              <a:t> </a:t>
            </a:r>
            <a:r>
              <a:rPr lang="en-US" sz="2400" dirty="0" err="1" smtClean="0"/>
              <a:t>my_arr</a:t>
            </a:r>
            <a:r>
              <a:rPr lang="en-US" sz="2400" dirty="0" smtClean="0"/>
              <a:t> {  </a:t>
            </a:r>
          </a:p>
          <a:p>
            <a:pPr lvl="1">
              <a:buNone/>
            </a:pPr>
            <a:r>
              <a:rPr lang="en-US" sz="2400" dirty="0" smtClean="0"/>
              <a:t>    set </a:t>
            </a:r>
            <a:r>
              <a:rPr lang="en-US" sz="2400" dirty="0" err="1" smtClean="0"/>
              <a:t>entry_count</a:t>
            </a:r>
            <a:r>
              <a:rPr lang="en-US" sz="2400" dirty="0" smtClean="0"/>
              <a:t> [ $</a:t>
            </a:r>
            <a:r>
              <a:rPr lang="en-US" sz="2400" dirty="0" err="1" smtClean="0"/>
              <a:t>my_arr</a:t>
            </a:r>
            <a:r>
              <a:rPr lang="en-US" sz="2400" dirty="0" smtClean="0"/>
              <a:t> </a:t>
            </a:r>
            <a:r>
              <a:rPr lang="en-US" sz="2400" dirty="0" err="1" smtClean="0"/>
              <a:t>entry_count</a:t>
            </a:r>
            <a:r>
              <a:rPr lang="en-US" sz="2400" dirty="0" smtClean="0"/>
              <a:t> ]</a:t>
            </a:r>
          </a:p>
          <a:p>
            <a:pPr lvl="1">
              <a:buNone/>
            </a:pPr>
            <a:r>
              <a:rPr lang="en-US" sz="2400" dirty="0" smtClean="0"/>
              <a:t>    # iterate using an index</a:t>
            </a:r>
          </a:p>
          <a:p>
            <a:pPr lvl="1">
              <a:buNone/>
            </a:pPr>
            <a:r>
              <a:rPr lang="en-US" sz="2400" dirty="0" smtClean="0"/>
              <a:t>    set </a:t>
            </a:r>
            <a:r>
              <a:rPr lang="en-US" sz="2400" dirty="0" err="1" smtClean="0"/>
              <a:t>val</a:t>
            </a:r>
            <a:r>
              <a:rPr lang="en-US" sz="2400" dirty="0" smtClean="0"/>
              <a:t> 0.0 </a:t>
            </a:r>
          </a:p>
          <a:p>
            <a:pPr lvl="1">
              <a:buNone/>
            </a:pPr>
            <a:r>
              <a:rPr lang="en-US" sz="2400" dirty="0" smtClean="0"/>
              <a:t>    for { set </a:t>
            </a:r>
            <a:r>
              <a:rPr lang="en-US" sz="2400" dirty="0" err="1" smtClean="0"/>
              <a:t>i</a:t>
            </a:r>
            <a:r>
              <a:rPr lang="en-US" sz="2400" dirty="0" smtClean="0"/>
              <a:t> 0 } { $</a:t>
            </a:r>
            <a:r>
              <a:rPr lang="en-US" sz="2400" dirty="0" err="1" smtClean="0"/>
              <a:t>i</a:t>
            </a:r>
            <a:r>
              <a:rPr lang="en-US" sz="2400" dirty="0" smtClean="0"/>
              <a:t> &lt; $</a:t>
            </a:r>
            <a:r>
              <a:rPr lang="en-US" sz="2400" dirty="0" err="1" smtClean="0"/>
              <a:t>entry_count</a:t>
            </a:r>
            <a:r>
              <a:rPr lang="en-US" sz="2400" dirty="0" smtClean="0"/>
              <a:t> } { </a:t>
            </a:r>
            <a:r>
              <a:rPr lang="en-US" sz="2400" dirty="0" err="1" smtClean="0"/>
              <a:t>incr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} { </a:t>
            </a:r>
          </a:p>
          <a:p>
            <a:pPr lvl="1">
              <a:buNone/>
            </a:pPr>
            <a:r>
              <a:rPr lang="en-US" sz="2400" dirty="0" smtClean="0"/>
              <a:t>        set </a:t>
            </a:r>
            <a:r>
              <a:rPr lang="en-US" sz="2400" dirty="0" err="1" smtClean="0"/>
              <a:t>val</a:t>
            </a:r>
            <a:r>
              <a:rPr lang="en-US" sz="2400" dirty="0" smtClean="0"/>
              <a:t> [ </a:t>
            </a:r>
            <a:r>
              <a:rPr lang="en-US" sz="2400" dirty="0" err="1" smtClean="0"/>
              <a:t>expr</a:t>
            </a:r>
            <a:r>
              <a:rPr lang="en-US" sz="2400" dirty="0" smtClean="0"/>
              <a:t> { $</a:t>
            </a:r>
            <a:r>
              <a:rPr lang="en-US" sz="2400" dirty="0" err="1" smtClean="0"/>
              <a:t>val</a:t>
            </a:r>
            <a:r>
              <a:rPr lang="en-US" sz="2400" dirty="0" smtClean="0"/>
              <a:t> + [ $</a:t>
            </a:r>
            <a:r>
              <a:rPr lang="en-US" sz="2400" dirty="0" err="1" smtClean="0"/>
              <a:t>my_arr</a:t>
            </a:r>
            <a:r>
              <a:rPr lang="en-US" sz="2400" dirty="0" smtClean="0"/>
              <a:t> value $</a:t>
            </a:r>
            <a:r>
              <a:rPr lang="en-US" sz="2400" dirty="0" err="1" smtClean="0"/>
              <a:t>i</a:t>
            </a:r>
            <a:r>
              <a:rPr lang="en-US" sz="2400" dirty="0" smtClean="0"/>
              <a:t> ] } ] </a:t>
            </a:r>
          </a:p>
          <a:p>
            <a:pPr lvl="1">
              <a:buNone/>
            </a:pPr>
            <a:r>
              <a:rPr lang="en-US" sz="2400" dirty="0" smtClean="0"/>
              <a:t>    </a:t>
            </a:r>
            <a:r>
              <a:rPr lang="en-US" sz="2400" dirty="0" smtClean="0"/>
              <a:t>}</a:t>
            </a:r>
          </a:p>
          <a:p>
            <a:pPr lvl="1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return $</a:t>
            </a:r>
            <a:r>
              <a:rPr lang="en-US" sz="2400" smtClean="0"/>
              <a:t>val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method </a:t>
            </a:r>
            <a:r>
              <a:rPr lang="en-US" dirty="0" err="1" smtClean="0"/>
              <a:t>Tcl</a:t>
            </a:r>
            <a:r>
              <a:rPr lang="en-US" dirty="0" smtClean="0"/>
              <a:t> command C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index_interface</a:t>
            </a:r>
            <a:r>
              <a:rPr lang="en-US" sz="1800" dirty="0" smtClean="0"/>
              <a:t>( </a:t>
            </a:r>
          </a:p>
          <a:p>
            <a:pPr lvl="1">
              <a:buNone/>
            </a:pPr>
            <a:r>
              <a:rPr lang="en-US" sz="1800" dirty="0" smtClean="0"/>
              <a:t>       </a:t>
            </a:r>
            <a:r>
              <a:rPr lang="en-US" sz="1800" dirty="0" err="1" smtClean="0"/>
              <a:t>ClientData</a:t>
            </a:r>
            <a:r>
              <a:rPr lang="en-US" sz="1800" dirty="0" smtClean="0"/>
              <a:t> </a:t>
            </a:r>
            <a:r>
              <a:rPr lang="en-US" sz="1800" dirty="0" err="1" smtClean="0"/>
              <a:t>cd</a:t>
            </a:r>
            <a:r>
              <a:rPr lang="en-US" sz="1800" dirty="0" smtClean="0"/>
              <a:t>, </a:t>
            </a:r>
          </a:p>
          <a:p>
            <a:pPr lvl="1">
              <a:buNone/>
            </a:pPr>
            <a:r>
              <a:rPr lang="en-US" sz="1800" dirty="0" smtClean="0"/>
              <a:t>       </a:t>
            </a:r>
            <a:r>
              <a:rPr lang="en-US" sz="1800" dirty="0" err="1" smtClean="0"/>
              <a:t>struct</a:t>
            </a:r>
            <a:r>
              <a:rPr lang="en-US" sz="1800" dirty="0" smtClean="0"/>
              <a:t> </a:t>
            </a:r>
            <a:r>
              <a:rPr lang="en-US" sz="1800" dirty="0" err="1" smtClean="0"/>
              <a:t>Tcl_Interp</a:t>
            </a:r>
            <a:r>
              <a:rPr lang="en-US" sz="1800" dirty="0" smtClean="0"/>
              <a:t> *</a:t>
            </a:r>
            <a:r>
              <a:rPr lang="en-US" sz="1800" dirty="0" err="1" smtClean="0"/>
              <a:t>interp</a:t>
            </a:r>
            <a:r>
              <a:rPr lang="en-US" sz="1800" dirty="0" smtClean="0"/>
              <a:t>, </a:t>
            </a:r>
          </a:p>
          <a:p>
            <a:pPr lvl="1">
              <a:buNone/>
            </a:pPr>
            <a:r>
              <a:rPr lang="en-US" sz="1800" dirty="0" smtClean="0"/>
              <a:t>      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objc</a:t>
            </a:r>
            <a:r>
              <a:rPr lang="en-US" sz="1800" dirty="0" smtClean="0"/>
              <a:t>, </a:t>
            </a:r>
          </a:p>
          <a:p>
            <a:pPr lvl="1">
              <a:buNone/>
            </a:pPr>
            <a:r>
              <a:rPr lang="en-US" sz="1800" dirty="0" smtClean="0"/>
              <a:t>       </a:t>
            </a:r>
            <a:r>
              <a:rPr lang="en-US" sz="1800" dirty="0" err="1" smtClean="0"/>
              <a:t>Tcl_Obj</a:t>
            </a:r>
            <a:r>
              <a:rPr lang="en-US" sz="1800" dirty="0" smtClean="0"/>
              <a:t> *CONST </a:t>
            </a:r>
            <a:r>
              <a:rPr lang="en-US" sz="1800" dirty="0" err="1" smtClean="0"/>
              <a:t>objv</a:t>
            </a:r>
            <a:r>
              <a:rPr lang="en-US" sz="1800" dirty="0" smtClean="0"/>
              <a:t>[] ) </a:t>
            </a:r>
          </a:p>
          <a:p>
            <a:pPr lvl="1">
              <a:buNone/>
            </a:pPr>
            <a:r>
              <a:rPr lang="en-US" sz="1800" dirty="0" smtClean="0"/>
              <a:t>{          </a:t>
            </a:r>
          </a:p>
          <a:p>
            <a:pPr lvl="1">
              <a:buNone/>
            </a:pPr>
            <a:r>
              <a:rPr lang="en-US" sz="1800" dirty="0" smtClean="0"/>
              <a:t>    std::vector&lt;double&gt;* data =   </a:t>
            </a:r>
          </a:p>
          <a:p>
            <a:pPr lvl="1">
              <a:buNone/>
            </a:pPr>
            <a:r>
              <a:rPr lang="en-US" sz="1800" dirty="0" smtClean="0"/>
              <a:t>         </a:t>
            </a:r>
            <a:r>
              <a:rPr lang="en-US" sz="1800" dirty="0" err="1" smtClean="0"/>
              <a:t>static_cast</a:t>
            </a:r>
            <a:r>
              <a:rPr lang="en-US" sz="1800" dirty="0" smtClean="0"/>
              <a:t>&lt;std::vector&lt;double&gt;*&gt;(</a:t>
            </a:r>
            <a:r>
              <a:rPr lang="en-US" sz="1800" dirty="0" err="1" smtClean="0"/>
              <a:t>cd</a:t>
            </a:r>
            <a:r>
              <a:rPr lang="en-US" sz="1800" dirty="0" smtClean="0"/>
              <a:t>);</a:t>
            </a:r>
          </a:p>
          <a:p>
            <a:pPr lvl="1">
              <a:buNone/>
            </a:pPr>
            <a:r>
              <a:rPr lang="en-US" sz="1800" dirty="0" smtClean="0"/>
              <a:t>    const char* command = </a:t>
            </a:r>
          </a:p>
          <a:p>
            <a:pPr lvl="1">
              <a:buNone/>
            </a:pPr>
            <a:r>
              <a:rPr lang="en-US" sz="1800" dirty="0" smtClean="0"/>
              <a:t>            </a:t>
            </a:r>
            <a:r>
              <a:rPr lang="en-US" sz="1800" dirty="0" err="1" smtClean="0"/>
              <a:t>Tcl_GetStringFromObj</a:t>
            </a:r>
            <a:r>
              <a:rPr lang="en-US" sz="1800" dirty="0" smtClean="0"/>
              <a:t>( </a:t>
            </a:r>
            <a:r>
              <a:rPr lang="en-US" sz="1800" dirty="0" err="1" smtClean="0"/>
              <a:t>objv</a:t>
            </a:r>
            <a:r>
              <a:rPr lang="en-US" sz="1800" dirty="0" smtClean="0"/>
              <a:t>[1], NULL );</a:t>
            </a:r>
          </a:p>
          <a:p>
            <a:pPr lvl="1">
              <a:buNone/>
            </a:pPr>
            <a:r>
              <a:rPr lang="en-US" sz="1800" dirty="0" smtClean="0"/>
              <a:t>    if ( </a:t>
            </a:r>
            <a:r>
              <a:rPr lang="en-US" sz="1800" dirty="0" err="1" smtClean="0"/>
              <a:t>strcmp</a:t>
            </a:r>
            <a:r>
              <a:rPr lang="en-US" sz="1800" dirty="0" smtClean="0"/>
              <a:t>( command, "size" ) == 0 ) {</a:t>
            </a:r>
          </a:p>
          <a:p>
            <a:pPr lvl="1"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size_t</a:t>
            </a:r>
            <a:r>
              <a:rPr lang="en-US" sz="1800" dirty="0" smtClean="0"/>
              <a:t> </a:t>
            </a:r>
            <a:r>
              <a:rPr lang="en-US" sz="1800" dirty="0" err="1" smtClean="0"/>
              <a:t>sz</a:t>
            </a:r>
            <a:r>
              <a:rPr lang="en-US" sz="1800" dirty="0" smtClean="0"/>
              <a:t> = data-&gt;size();</a:t>
            </a:r>
          </a:p>
          <a:p>
            <a:pPr lvl="1"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Tcl_Obj</a:t>
            </a:r>
            <a:r>
              <a:rPr lang="en-US" sz="1800" dirty="0" smtClean="0"/>
              <a:t> *result=</a:t>
            </a:r>
            <a:r>
              <a:rPr lang="en-US" sz="1800" dirty="0" err="1" smtClean="0"/>
              <a:t>Tcl_NewLongObj</a:t>
            </a:r>
            <a:r>
              <a:rPr lang="en-US" sz="1800" dirty="0" smtClean="0"/>
              <a:t>(</a:t>
            </a:r>
            <a:r>
              <a:rPr lang="en-US" sz="1800" dirty="0" err="1" smtClean="0"/>
              <a:t>sz</a:t>
            </a:r>
            <a:r>
              <a:rPr lang="en-US" sz="1800" dirty="0" smtClean="0"/>
              <a:t>);</a:t>
            </a:r>
          </a:p>
          <a:p>
            <a:pPr lvl="1"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Tcl_IncrRefCount</a:t>
            </a:r>
            <a:r>
              <a:rPr lang="en-US" sz="1800" dirty="0" smtClean="0"/>
              <a:t>(result);</a:t>
            </a:r>
          </a:p>
          <a:p>
            <a:pPr lvl="1"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Tcl_SetObjResult</a:t>
            </a:r>
            <a:r>
              <a:rPr lang="en-US" sz="1800" dirty="0" smtClean="0"/>
              <a:t>( </a:t>
            </a:r>
            <a:r>
              <a:rPr lang="en-US" sz="1800" dirty="0" err="1" smtClean="0"/>
              <a:t>interp</a:t>
            </a:r>
            <a:r>
              <a:rPr lang="en-US" sz="1800" dirty="0" smtClean="0"/>
              <a:t>, result );</a:t>
            </a:r>
          </a:p>
          <a:p>
            <a:pPr lvl="1">
              <a:buNone/>
            </a:pPr>
            <a:r>
              <a:rPr lang="en-US" sz="1800" dirty="0" smtClean="0"/>
              <a:t>   } else if ( </a:t>
            </a:r>
            <a:r>
              <a:rPr lang="en-US" sz="1800" dirty="0" err="1" smtClean="0"/>
              <a:t>strcmp</a:t>
            </a:r>
            <a:r>
              <a:rPr lang="en-US" sz="1800" dirty="0" smtClean="0"/>
              <a:t>( command, "value" ) == 0 ) {</a:t>
            </a:r>
          </a:p>
          <a:p>
            <a:pPr lvl="1">
              <a:buNone/>
            </a:pPr>
            <a:r>
              <a:rPr lang="en-US" sz="1800" dirty="0" smtClean="0"/>
              <a:t>...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std::vector&lt;double&gt;::</a:t>
            </a:r>
            <a:r>
              <a:rPr lang="en-US" dirty="0" err="1" smtClean="0"/>
              <a:t>iterator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data.begin</a:t>
            </a:r>
            <a:r>
              <a:rPr lang="en-US" dirty="0" smtClean="0"/>
              <a:t>();</a:t>
            </a:r>
          </a:p>
          <a:p>
            <a:pPr lvl="1">
              <a:buNone/>
            </a:pPr>
            <a:r>
              <a:rPr lang="en-US" dirty="0" smtClean="0"/>
              <a:t>while ( </a:t>
            </a:r>
            <a:r>
              <a:rPr lang="en-US" dirty="0" err="1" smtClean="0"/>
              <a:t>i</a:t>
            </a:r>
            <a:r>
              <a:rPr lang="en-US" dirty="0" smtClean="0"/>
              <a:t> != </a:t>
            </a:r>
            <a:r>
              <a:rPr lang="en-US" dirty="0" err="1" smtClean="0"/>
              <a:t>data.end</a:t>
            </a:r>
            <a:r>
              <a:rPr lang="en-US" dirty="0" smtClean="0"/>
              <a:t>() ) {</a:t>
            </a:r>
          </a:p>
          <a:p>
            <a:pPr lvl="1">
              <a:buNone/>
            </a:pPr>
            <a:r>
              <a:rPr lang="en-US" dirty="0" smtClean="0"/>
              <a:t>   std::</a:t>
            </a:r>
            <a:r>
              <a:rPr lang="en-US" dirty="0" err="1" smtClean="0"/>
              <a:t>cout</a:t>
            </a:r>
            <a:r>
              <a:rPr lang="en-US" dirty="0" smtClean="0"/>
              <a:t> &lt;&lt; *</a:t>
            </a:r>
            <a:r>
              <a:rPr lang="en-US" dirty="0" err="1" smtClean="0"/>
              <a:t>i</a:t>
            </a:r>
            <a:r>
              <a:rPr lang="en-US" dirty="0" smtClean="0"/>
              <a:t> &lt;&lt; std::</a:t>
            </a:r>
            <a:r>
              <a:rPr lang="en-US" dirty="0" err="1" smtClean="0"/>
              <a:t>endl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  ++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  <a:p>
            <a:pPr lvl="1">
              <a:buNone/>
            </a:pPr>
            <a:r>
              <a:rPr lang="en-US" dirty="0" smtClean="0"/>
              <a:t>}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proc </a:t>
            </a:r>
            <a:r>
              <a:rPr lang="en-US" dirty="0" err="1" smtClean="0"/>
              <a:t>do_calculation</a:t>
            </a:r>
            <a:r>
              <a:rPr lang="en-US" dirty="0" smtClean="0"/>
              <a:t> { data } {</a:t>
            </a:r>
          </a:p>
          <a:p>
            <a:pPr lvl="1">
              <a:buNone/>
            </a:pPr>
            <a:r>
              <a:rPr lang="en-US" dirty="0" smtClean="0"/>
              <a:t>    set </a:t>
            </a:r>
            <a:r>
              <a:rPr lang="en-US" dirty="0" err="1" smtClean="0"/>
              <a:t>my_iter</a:t>
            </a:r>
            <a:r>
              <a:rPr lang="en-US" dirty="0" smtClean="0"/>
              <a:t> [ $data </a:t>
            </a:r>
            <a:r>
              <a:rPr lang="en-US" dirty="0" err="1" smtClean="0"/>
              <a:t>get_iterator</a:t>
            </a:r>
            <a:r>
              <a:rPr lang="en-US" dirty="0" smtClean="0"/>
              <a:t> ]</a:t>
            </a:r>
          </a:p>
          <a:p>
            <a:pPr lvl="1">
              <a:buNone/>
            </a:pPr>
            <a:r>
              <a:rPr lang="en-US" dirty="0" smtClean="0"/>
              <a:t>    set </a:t>
            </a:r>
            <a:r>
              <a:rPr lang="en-US" dirty="0" err="1" smtClean="0"/>
              <a:t>val</a:t>
            </a:r>
            <a:r>
              <a:rPr lang="en-US" dirty="0" smtClean="0"/>
              <a:t> 0.0 </a:t>
            </a:r>
          </a:p>
          <a:p>
            <a:pPr lvl="1">
              <a:buNone/>
            </a:pPr>
            <a:r>
              <a:rPr lang="en-US" dirty="0" smtClean="0"/>
              <a:t>    while { ! [$data </a:t>
            </a:r>
            <a:r>
              <a:rPr lang="en-US" dirty="0" err="1" smtClean="0"/>
              <a:t>at_end</a:t>
            </a:r>
            <a:r>
              <a:rPr lang="en-US" dirty="0" smtClean="0"/>
              <a:t> $</a:t>
            </a:r>
            <a:r>
              <a:rPr lang="en-US" dirty="0" err="1" smtClean="0"/>
              <a:t>my_iter</a:t>
            </a:r>
            <a:r>
              <a:rPr lang="en-US" dirty="0" smtClean="0"/>
              <a:t>] } { </a:t>
            </a:r>
          </a:p>
          <a:p>
            <a:pPr lvl="1">
              <a:buNone/>
            </a:pPr>
            <a:r>
              <a:rPr lang="en-US" dirty="0" smtClean="0"/>
              <a:t>        set </a:t>
            </a:r>
            <a:r>
              <a:rPr lang="en-US" dirty="0" err="1" smtClean="0"/>
              <a:t>val</a:t>
            </a:r>
            <a:r>
              <a:rPr lang="en-US" dirty="0" smtClean="0"/>
              <a:t> [ </a:t>
            </a:r>
            <a:r>
              <a:rPr lang="en-US" dirty="0" err="1" smtClean="0"/>
              <a:t>expr</a:t>
            </a:r>
            <a:r>
              <a:rPr lang="en-US" dirty="0" smtClean="0"/>
              <a:t> { $</a:t>
            </a:r>
            <a:r>
              <a:rPr lang="en-US" dirty="0" err="1" smtClean="0"/>
              <a:t>val</a:t>
            </a:r>
            <a:r>
              <a:rPr lang="en-US" dirty="0" smtClean="0"/>
              <a:t> + [ $data value $</a:t>
            </a:r>
            <a:r>
              <a:rPr lang="en-US" dirty="0" err="1" smtClean="0"/>
              <a:t>my_iter</a:t>
            </a:r>
            <a:r>
              <a:rPr lang="en-US" dirty="0" smtClean="0"/>
              <a:t> ] } ]</a:t>
            </a:r>
          </a:p>
          <a:p>
            <a:pPr lvl="1">
              <a:buNone/>
            </a:pPr>
            <a:r>
              <a:rPr lang="en-US" dirty="0" smtClean="0"/>
              <a:t>        $data </a:t>
            </a:r>
            <a:r>
              <a:rPr lang="en-US" dirty="0" err="1" smtClean="0"/>
              <a:t>incr</a:t>
            </a:r>
            <a:r>
              <a:rPr lang="en-US" dirty="0" smtClean="0"/>
              <a:t> $</a:t>
            </a:r>
            <a:r>
              <a:rPr lang="en-US" dirty="0" err="1" smtClean="0"/>
              <a:t>my_iter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    }</a:t>
            </a:r>
          </a:p>
          <a:p>
            <a:pPr lvl="1">
              <a:buNone/>
            </a:pPr>
            <a:r>
              <a:rPr lang="en-US" dirty="0" smtClean="0"/>
              <a:t>    return $</a:t>
            </a:r>
            <a:r>
              <a:rPr lang="en-US" dirty="0" err="1" smtClean="0"/>
              <a:t>val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Iterator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Tcl_CreateCommandObj</a:t>
            </a:r>
            <a:r>
              <a:rPr lang="en-US" dirty="0" smtClean="0"/>
              <a:t> is used to create the $data object that represents the </a:t>
            </a:r>
            <a:r>
              <a:rPr lang="en-US" dirty="0" err="1" smtClean="0"/>
              <a:t>st</a:t>
            </a:r>
            <a:r>
              <a:rPr lang="en-US" dirty="0" smtClean="0"/>
              <a:t>::vector</a:t>
            </a:r>
          </a:p>
          <a:p>
            <a:pPr lvl="1"/>
            <a:r>
              <a:rPr lang="en-US" dirty="0" err="1" smtClean="0"/>
              <a:t>get_iterator</a:t>
            </a:r>
            <a:endParaRPr lang="en-US" dirty="0" smtClean="0"/>
          </a:p>
          <a:p>
            <a:pPr lvl="1"/>
            <a:r>
              <a:rPr lang="en-US" dirty="0" err="1" smtClean="0"/>
              <a:t>at_end</a:t>
            </a:r>
            <a:endParaRPr lang="en-US" dirty="0" smtClean="0"/>
          </a:p>
          <a:p>
            <a:pPr lvl="1"/>
            <a:r>
              <a:rPr lang="en-US" dirty="0" err="1" smtClean="0"/>
              <a:t>incr</a:t>
            </a:r>
            <a:endParaRPr lang="en-US" dirty="0" smtClean="0"/>
          </a:p>
          <a:p>
            <a:pPr lvl="1"/>
            <a:r>
              <a:rPr lang="en-US" dirty="0" smtClean="0"/>
              <a:t>value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Tcl_ObjType</a:t>
            </a:r>
            <a:r>
              <a:rPr lang="en-US" dirty="0" smtClean="0"/>
              <a:t> object is created to implement the vector </a:t>
            </a:r>
            <a:r>
              <a:rPr lang="en-US" dirty="0" err="1" smtClean="0"/>
              <a:t>iterator</a:t>
            </a:r>
            <a:r>
              <a:rPr lang="en-US" dirty="0" smtClean="0"/>
              <a:t> (i.e. pointer to the current member).</a:t>
            </a:r>
          </a:p>
          <a:p>
            <a:pPr lvl="1"/>
            <a:r>
              <a:rPr lang="en-US" dirty="0" smtClean="0"/>
              <a:t>sits on top of the std::vector::</a:t>
            </a:r>
            <a:r>
              <a:rPr lang="en-US" dirty="0" err="1" smtClean="0"/>
              <a:t>iterator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iterator</a:t>
            </a:r>
            <a:r>
              <a:rPr lang="en-US" dirty="0" smtClean="0"/>
              <a:t> has to be carefully tracked and invalidated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Specialized </a:t>
            </a:r>
            <a:r>
              <a:rPr lang="en-US" dirty="0" err="1" smtClean="0"/>
              <a:t>foreach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2400" dirty="0" smtClean="0"/>
              <a:t>proc </a:t>
            </a:r>
            <a:r>
              <a:rPr lang="en-US" sz="2400" dirty="0" err="1" smtClean="0"/>
              <a:t>do_calculation</a:t>
            </a:r>
            <a:r>
              <a:rPr lang="en-US" sz="2400" dirty="0" smtClean="0"/>
              <a:t> record { data } {</a:t>
            </a:r>
          </a:p>
          <a:p>
            <a:pPr lvl="1">
              <a:buNone/>
            </a:pPr>
            <a:r>
              <a:rPr lang="en-US" sz="2400" dirty="0" smtClean="0"/>
              <a:t>    set </a:t>
            </a:r>
            <a:r>
              <a:rPr lang="en-US" sz="2400" dirty="0" err="1" smtClean="0"/>
              <a:t>val</a:t>
            </a:r>
            <a:r>
              <a:rPr lang="en-US" sz="2400" dirty="0" smtClean="0"/>
              <a:t> 0.0</a:t>
            </a:r>
          </a:p>
          <a:p>
            <a:pPr lvl="1">
              <a:buNone/>
            </a:pPr>
            <a:r>
              <a:rPr lang="en-US" sz="2400" dirty="0" smtClean="0"/>
              <a:t>    </a:t>
            </a:r>
            <a:r>
              <a:rPr lang="en-US" sz="2400" dirty="0" err="1" smtClean="0"/>
              <a:t>foreach_instance</a:t>
            </a:r>
            <a:r>
              <a:rPr lang="en-US" sz="2400" dirty="0" smtClean="0"/>
              <a:t> value $record { </a:t>
            </a:r>
          </a:p>
          <a:p>
            <a:pPr lvl="1">
              <a:buNone/>
            </a:pPr>
            <a:r>
              <a:rPr lang="en-US" sz="2400" dirty="0" smtClean="0"/>
              <a:t>        set </a:t>
            </a:r>
            <a:r>
              <a:rPr lang="en-US" sz="2400" dirty="0" err="1" smtClean="0"/>
              <a:t>val</a:t>
            </a:r>
            <a:r>
              <a:rPr lang="en-US" sz="2400" dirty="0" smtClean="0"/>
              <a:t> [ </a:t>
            </a:r>
            <a:r>
              <a:rPr lang="en-US" sz="2400" dirty="0" err="1" smtClean="0"/>
              <a:t>expr</a:t>
            </a:r>
            <a:r>
              <a:rPr lang="en-US" sz="2400" dirty="0" smtClean="0"/>
              <a:t> { $</a:t>
            </a:r>
            <a:r>
              <a:rPr lang="en-US" sz="2400" dirty="0" err="1" smtClean="0"/>
              <a:t>val</a:t>
            </a:r>
            <a:r>
              <a:rPr lang="en-US" sz="2400" dirty="0" smtClean="0"/>
              <a:t> + $value } ]</a:t>
            </a:r>
          </a:p>
          <a:p>
            <a:pPr lvl="1">
              <a:buNone/>
            </a:pPr>
            <a:r>
              <a:rPr lang="en-US" sz="2400" dirty="0" smtClean="0"/>
              <a:t>    }</a:t>
            </a:r>
          </a:p>
          <a:p>
            <a:pPr lvl="1">
              <a:buNone/>
            </a:pPr>
            <a:r>
              <a:rPr lang="en-US" sz="2400" dirty="0" smtClean="0"/>
              <a:t>    return $</a:t>
            </a:r>
            <a:r>
              <a:rPr lang="en-US" sz="2400" dirty="0" err="1" smtClean="0"/>
              <a:t>val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Specialized </a:t>
            </a:r>
            <a:r>
              <a:rPr lang="en-US" dirty="0" err="1" smtClean="0"/>
              <a:t>foreach</a:t>
            </a:r>
            <a:r>
              <a:rPr lang="en-US" dirty="0" smtClean="0"/>
              <a:t> 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Specialized </a:t>
            </a:r>
            <a:r>
              <a:rPr lang="en-US" dirty="0" err="1" smtClean="0"/>
              <a:t>foreach</a:t>
            </a:r>
            <a:r>
              <a:rPr lang="en-US" dirty="0" smtClean="0"/>
              <a:t> command can be implemented either in </a:t>
            </a:r>
            <a:r>
              <a:rPr lang="en-US" dirty="0" err="1" smtClean="0"/>
              <a:t>Tcl</a:t>
            </a:r>
            <a:r>
              <a:rPr lang="en-US" dirty="0" smtClean="0"/>
              <a:t> or in C/C++</a:t>
            </a:r>
          </a:p>
          <a:p>
            <a:r>
              <a:rPr lang="en-US" dirty="0" err="1" smtClean="0"/>
              <a:t>Tcl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proc </a:t>
            </a:r>
            <a:r>
              <a:rPr lang="en-US" dirty="0" err="1" smtClean="0"/>
              <a:t>foreach_instance</a:t>
            </a:r>
            <a:r>
              <a:rPr lang="en-US" dirty="0" smtClean="0"/>
              <a:t> { var1 record body } {   </a:t>
            </a:r>
          </a:p>
          <a:p>
            <a:pPr lvl="1">
              <a:buNone/>
            </a:pPr>
            <a:r>
              <a:rPr lang="en-US" dirty="0" smtClean="0"/>
              <a:t>    set </a:t>
            </a:r>
            <a:r>
              <a:rPr lang="en-US" dirty="0" err="1" smtClean="0"/>
              <a:t>vlen</a:t>
            </a:r>
            <a:r>
              <a:rPr lang="en-US" dirty="0" smtClean="0"/>
              <a:t> [ $record size ]</a:t>
            </a:r>
          </a:p>
          <a:p>
            <a:pPr lvl="1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upvar</a:t>
            </a:r>
            <a:r>
              <a:rPr lang="en-US" dirty="0" smtClean="0"/>
              <a:t> 1 $var1 value# now iterate         </a:t>
            </a:r>
          </a:p>
          <a:p>
            <a:pPr lvl="1">
              <a:buNone/>
            </a:pPr>
            <a:r>
              <a:rPr lang="en-US" dirty="0" smtClean="0"/>
              <a:t>    for { set </a:t>
            </a:r>
            <a:r>
              <a:rPr lang="en-US" dirty="0" err="1" smtClean="0"/>
              <a:t>i</a:t>
            </a:r>
            <a:r>
              <a:rPr lang="en-US" dirty="0" smtClean="0"/>
              <a:t> 0 } { $</a:t>
            </a:r>
            <a:r>
              <a:rPr lang="en-US" dirty="0" err="1" smtClean="0"/>
              <a:t>i</a:t>
            </a:r>
            <a:r>
              <a:rPr lang="en-US" dirty="0" smtClean="0"/>
              <a:t> &lt; $</a:t>
            </a:r>
            <a:r>
              <a:rPr lang="en-US" dirty="0" err="1" smtClean="0"/>
              <a:t>vlen</a:t>
            </a:r>
            <a:r>
              <a:rPr lang="en-US" dirty="0" smtClean="0"/>
              <a:t> } { </a:t>
            </a:r>
            <a:r>
              <a:rPr lang="en-US" dirty="0" err="1" smtClean="0"/>
              <a:t>incr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} {</a:t>
            </a:r>
          </a:p>
          <a:p>
            <a:pPr lvl="1">
              <a:buNone/>
            </a:pPr>
            <a:r>
              <a:rPr lang="en-US" dirty="0" smtClean="0"/>
              <a:t>        set value [$record value $</a:t>
            </a:r>
            <a:r>
              <a:rPr lang="en-US" dirty="0" err="1" smtClean="0"/>
              <a:t>i</a:t>
            </a:r>
            <a:r>
              <a:rPr lang="en-US" dirty="0" smtClean="0"/>
              <a:t>]</a:t>
            </a:r>
          </a:p>
          <a:p>
            <a:pPr lvl="1"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uplevel</a:t>
            </a:r>
            <a:r>
              <a:rPr lang="en-US" dirty="0" smtClean="0"/>
              <a:t> 1 $body   </a:t>
            </a:r>
          </a:p>
          <a:p>
            <a:pPr lvl="1">
              <a:buNone/>
            </a:pPr>
            <a:r>
              <a:rPr lang="en-US" dirty="0" smtClean="0"/>
              <a:t>    } </a:t>
            </a:r>
          </a:p>
          <a:p>
            <a:pPr lvl="1">
              <a:buNone/>
            </a:pPr>
            <a:r>
              <a:rPr lang="en-US" dirty="0" smtClean="0"/>
              <a:t>}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Coroutines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possible, using </a:t>
            </a:r>
            <a:r>
              <a:rPr lang="en-US" dirty="0" err="1" smtClean="0"/>
              <a:t>coroutines</a:t>
            </a:r>
            <a:r>
              <a:rPr lang="en-US" dirty="0" smtClean="0"/>
              <a:t>, to hide the data access inside a </a:t>
            </a:r>
            <a:r>
              <a:rPr lang="en-US" dirty="0" err="1" smtClean="0"/>
              <a:t>coroutine</a:t>
            </a:r>
            <a:r>
              <a:rPr lang="en-US" dirty="0" smtClean="0"/>
              <a:t> – the end user’s interface then looks something like: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sz="2400" dirty="0" smtClean="0"/>
              <a:t>proc </a:t>
            </a:r>
            <a:r>
              <a:rPr lang="en-US" sz="2400" dirty="0" err="1" smtClean="0"/>
              <a:t>do_calculation</a:t>
            </a:r>
            <a:r>
              <a:rPr lang="en-US" sz="2400" dirty="0" smtClean="0"/>
              <a:t> { </a:t>
            </a:r>
            <a:r>
              <a:rPr lang="en-US" sz="2400" dirty="0" err="1" smtClean="0"/>
              <a:t>data_fetcher</a:t>
            </a:r>
            <a:r>
              <a:rPr lang="en-US" sz="2400" dirty="0" smtClean="0"/>
              <a:t> } {</a:t>
            </a:r>
          </a:p>
          <a:p>
            <a:pPr lvl="1">
              <a:buNone/>
            </a:pPr>
            <a:r>
              <a:rPr lang="en-US" sz="2400" dirty="0" smtClean="0"/>
              <a:t>   set </a:t>
            </a:r>
            <a:r>
              <a:rPr lang="en-US" sz="2400" dirty="0" err="1" smtClean="0"/>
              <a:t>val</a:t>
            </a:r>
            <a:r>
              <a:rPr lang="en-US" sz="2400" dirty="0" smtClean="0"/>
              <a:t> 0.0</a:t>
            </a:r>
          </a:p>
          <a:p>
            <a:pPr lvl="1">
              <a:buNone/>
            </a:pPr>
            <a:r>
              <a:rPr lang="en-US" sz="2400" dirty="0" smtClean="0"/>
              <a:t>   while 1 {     </a:t>
            </a:r>
          </a:p>
          <a:p>
            <a:pPr lvl="1">
              <a:buNone/>
            </a:pPr>
            <a:r>
              <a:rPr lang="en-US" sz="2400" dirty="0" smtClean="0"/>
              <a:t>      set </a:t>
            </a:r>
            <a:r>
              <a:rPr lang="en-US" sz="2400" dirty="0" err="1" smtClean="0"/>
              <a:t>val</a:t>
            </a:r>
            <a:r>
              <a:rPr lang="en-US" sz="2400" dirty="0" smtClean="0"/>
              <a:t> [ </a:t>
            </a:r>
            <a:r>
              <a:rPr lang="en-US" sz="2400" dirty="0" err="1" smtClean="0"/>
              <a:t>expr</a:t>
            </a:r>
            <a:r>
              <a:rPr lang="en-US" sz="2400" dirty="0" smtClean="0"/>
              <a:t> { $</a:t>
            </a:r>
            <a:r>
              <a:rPr lang="en-US" sz="2400" dirty="0" err="1" smtClean="0"/>
              <a:t>val</a:t>
            </a:r>
            <a:r>
              <a:rPr lang="en-US" sz="2400" dirty="0" smtClean="0"/>
              <a:t> + [ </a:t>
            </a:r>
            <a:r>
              <a:rPr lang="en-US" sz="2400" dirty="0" err="1" smtClean="0"/>
              <a:t>data_fetcher</a:t>
            </a:r>
            <a:r>
              <a:rPr lang="en-US" sz="2400" dirty="0" smtClean="0"/>
              <a:t> ] } ]</a:t>
            </a:r>
          </a:p>
          <a:p>
            <a:pPr lvl="1">
              <a:buNone/>
            </a:pPr>
            <a:r>
              <a:rPr lang="en-US" sz="2400" smtClean="0"/>
              <a:t>   }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Explore the concept</a:t>
            </a:r>
            <a:r>
              <a:rPr lang="en-US" sz="2800" baseline="0" dirty="0" smtClean="0"/>
              <a:t> of iteration through collections in </a:t>
            </a:r>
            <a:r>
              <a:rPr lang="en-US" sz="2800" baseline="0" dirty="0" err="1" smtClean="0"/>
              <a:t>Tcl</a:t>
            </a:r>
            <a:endParaRPr lang="en-US" sz="2800" baseline="0" dirty="0" smtClean="0"/>
          </a:p>
          <a:p>
            <a:endParaRPr lang="en-US" sz="2800" baseline="0" dirty="0" smtClean="0"/>
          </a:p>
          <a:p>
            <a:pPr lvl="1"/>
            <a:r>
              <a:rPr lang="en-US" sz="2400" baseline="0" dirty="0" smtClean="0"/>
              <a:t>Start from</a:t>
            </a:r>
            <a:r>
              <a:rPr lang="en-US" sz="2400" dirty="0" smtClean="0"/>
              <a:t> </a:t>
            </a:r>
            <a:r>
              <a:rPr lang="en-US" sz="2400" dirty="0" err="1" smtClean="0"/>
              <a:t>foreach</a:t>
            </a:r>
            <a:r>
              <a:rPr lang="en-US" sz="2400" dirty="0" smtClean="0"/>
              <a:t> and </a:t>
            </a:r>
            <a:r>
              <a:rPr lang="en-US" sz="2400" dirty="0" err="1" smtClean="0"/>
              <a:t>Tcl</a:t>
            </a:r>
            <a:r>
              <a:rPr lang="en-US" sz="2400" dirty="0" smtClean="0"/>
              <a:t> lists</a:t>
            </a:r>
          </a:p>
          <a:p>
            <a:pPr lvl="1"/>
            <a:endParaRPr lang="en-US" sz="2400" baseline="0" dirty="0" smtClean="0"/>
          </a:p>
          <a:p>
            <a:pPr lvl="1"/>
            <a:r>
              <a:rPr lang="en-US" sz="2400" dirty="0" smtClean="0"/>
              <a:t>Focus on the</a:t>
            </a:r>
            <a:r>
              <a:rPr lang="en-US" sz="2400" baseline="0" dirty="0" smtClean="0"/>
              <a:t> context of embedded</a:t>
            </a:r>
            <a:r>
              <a:rPr lang="en-US" sz="2400" dirty="0" smtClean="0"/>
              <a:t> C interfaces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How do other applications do iteration?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application end of the </a:t>
            </a:r>
            <a:r>
              <a:rPr lang="en-US" dirty="0" err="1" smtClean="0"/>
              <a:t>Tcl</a:t>
            </a:r>
            <a:r>
              <a:rPr lang="en-US" dirty="0" smtClean="0"/>
              <a:t> code looks like: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err="1" smtClean="0"/>
              <a:t>coroutine</a:t>
            </a:r>
            <a:r>
              <a:rPr lang="en-US" sz="2400" dirty="0" smtClean="0"/>
              <a:t> </a:t>
            </a:r>
            <a:r>
              <a:rPr lang="en-US" sz="2400" dirty="0" err="1" smtClean="0"/>
              <a:t>data_fetcher</a:t>
            </a:r>
            <a:r>
              <a:rPr lang="en-US" sz="2400" dirty="0" smtClean="0"/>
              <a:t> </a:t>
            </a:r>
            <a:r>
              <a:rPr lang="en-US" sz="2400" dirty="0" err="1" smtClean="0"/>
              <a:t>get_from_record</a:t>
            </a:r>
            <a:r>
              <a:rPr lang="en-US" sz="2400" dirty="0" smtClean="0"/>
              <a:t> $record </a:t>
            </a:r>
          </a:p>
          <a:p>
            <a:pPr lvl="1">
              <a:buNone/>
            </a:pPr>
            <a:r>
              <a:rPr lang="en-US" sz="2400" dirty="0" smtClean="0"/>
              <a:t>proc </a:t>
            </a:r>
            <a:r>
              <a:rPr lang="en-US" sz="2400" dirty="0" err="1" smtClean="0"/>
              <a:t>get_from_record</a:t>
            </a:r>
            <a:r>
              <a:rPr lang="en-US" sz="2400" dirty="0" smtClean="0"/>
              <a:t> record {</a:t>
            </a:r>
          </a:p>
          <a:p>
            <a:pPr lvl="1">
              <a:buNone/>
            </a:pPr>
            <a:r>
              <a:rPr lang="en-US" sz="2400" dirty="0" smtClean="0"/>
              <a:t>    yield [ info </a:t>
            </a:r>
            <a:r>
              <a:rPr lang="en-US" sz="2400" dirty="0" err="1" smtClean="0"/>
              <a:t>coroutine</a:t>
            </a:r>
            <a:r>
              <a:rPr lang="en-US" sz="2400" dirty="0" smtClean="0"/>
              <a:t> ]</a:t>
            </a:r>
          </a:p>
          <a:p>
            <a:pPr lvl="1">
              <a:buNone/>
            </a:pPr>
            <a:r>
              <a:rPr lang="en-US" sz="2400" dirty="0" smtClean="0"/>
              <a:t>    </a:t>
            </a:r>
            <a:r>
              <a:rPr lang="en-US" sz="2400" dirty="0" err="1" smtClean="0"/>
              <a:t>foreach</a:t>
            </a:r>
            <a:r>
              <a:rPr lang="en-US" sz="2400" dirty="0" smtClean="0"/>
              <a:t> value $record {</a:t>
            </a:r>
          </a:p>
          <a:p>
            <a:pPr lvl="1">
              <a:buNone/>
            </a:pPr>
            <a:r>
              <a:rPr lang="en-US" sz="2400" dirty="0" smtClean="0"/>
              <a:t>        yield $value</a:t>
            </a:r>
          </a:p>
          <a:p>
            <a:pPr lvl="1">
              <a:buNone/>
            </a:pPr>
            <a:r>
              <a:rPr lang="en-US" sz="2400" dirty="0" smtClean="0"/>
              <a:t>    }</a:t>
            </a:r>
          </a:p>
          <a:p>
            <a:pPr lvl="1">
              <a:buNone/>
            </a:pPr>
            <a:r>
              <a:rPr lang="en-US" sz="2400" dirty="0" smtClean="0"/>
              <a:t>    return -code break</a:t>
            </a:r>
          </a:p>
          <a:p>
            <a:pPr lvl="1">
              <a:buNone/>
            </a:pPr>
            <a:r>
              <a:rPr lang="en-US" sz="2400" dirty="0" smtClean="0"/>
              <a:t>}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BKG 12 bx 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MGC P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3363" y="2597150"/>
            <a:ext cx="3603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9"/>
          <p:cNvSpPr txBox="1">
            <a:spLocks noChangeArrowheads="1"/>
          </p:cNvSpPr>
          <p:nvPr/>
        </p:nvSpPr>
        <p:spPr bwMode="auto">
          <a:xfrm>
            <a:off x="3205163" y="4013200"/>
            <a:ext cx="27384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en-US" sz="1600" b="1">
                <a:solidFill>
                  <a:schemeClr val="bg1"/>
                </a:solidFill>
              </a:rPr>
              <a:t>www.mentor.com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" y="6553200"/>
            <a:ext cx="2499402" cy="215444"/>
          </a:xfrm>
          <a:noFill/>
        </p:spPr>
        <p:txBody>
          <a:bodyPr/>
          <a:lstStyle/>
          <a:p>
            <a:r>
              <a:rPr lang="en-US" dirty="0" smtClean="0"/>
              <a:t>IIT </a:t>
            </a:r>
            <a:r>
              <a:rPr lang="en-US" dirty="0" err="1" smtClean="0"/>
              <a:t>Engr</a:t>
            </a:r>
            <a:r>
              <a:rPr lang="en-US" dirty="0" smtClean="0"/>
              <a:t> – February, 2012 D2S Operations Meeting</a:t>
            </a:r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Application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95350"/>
            <a:ext cx="8474075" cy="59626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  <a:p>
            <a:r>
              <a:rPr lang="en-US" sz="2800" dirty="0" smtClean="0"/>
              <a:t>Calibre</a:t>
            </a:r>
          </a:p>
          <a:p>
            <a:pPr lvl="1"/>
            <a:r>
              <a:rPr lang="en-US" dirty="0" smtClean="0"/>
              <a:t>Electronic Design Tool</a:t>
            </a:r>
          </a:p>
          <a:p>
            <a:pPr lvl="1"/>
            <a:r>
              <a:rPr lang="en-US" dirty="0" smtClean="0"/>
              <a:t>Design Verification</a:t>
            </a:r>
          </a:p>
          <a:p>
            <a:pPr lvl="1"/>
            <a:r>
              <a:rPr lang="en-US" dirty="0" smtClean="0"/>
              <a:t>Large Datasets</a:t>
            </a:r>
          </a:p>
          <a:p>
            <a:pPr lvl="1"/>
            <a:r>
              <a:rPr lang="en-US" dirty="0" smtClean="0"/>
              <a:t>Extensive user programmability</a:t>
            </a:r>
          </a:p>
          <a:p>
            <a:pPr lvl="2"/>
            <a:r>
              <a:rPr lang="en-US" dirty="0" smtClean="0"/>
              <a:t>SVRF</a:t>
            </a:r>
          </a:p>
          <a:p>
            <a:pPr lvl="2"/>
            <a:r>
              <a:rPr lang="en-US" dirty="0" err="1" smtClean="0"/>
              <a:t>Tcl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r>
              <a:rPr lang="en-US" baseline="0" dirty="0" smtClean="0"/>
              <a:t> Calibre uses </a:t>
            </a:r>
            <a:r>
              <a:rPr lang="en-US" baseline="0" dirty="0" err="1" smtClean="0"/>
              <a:t>Tcl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</a:t>
            </a:r>
          </a:p>
          <a:p>
            <a:pPr lvl="0"/>
            <a:r>
              <a:rPr lang="en-US" dirty="0" smtClean="0"/>
              <a:t>TVF - SVRF Code Preprocessing</a:t>
            </a:r>
          </a:p>
          <a:p>
            <a:pPr lvl="0"/>
            <a:r>
              <a:rPr lang="en-US" baseline="0" dirty="0" smtClean="0"/>
              <a:t>Yield</a:t>
            </a:r>
            <a:r>
              <a:rPr lang="en-US" dirty="0" smtClean="0"/>
              <a:t> Server – Database Exploration</a:t>
            </a:r>
          </a:p>
          <a:p>
            <a:pPr lvl="0"/>
            <a:r>
              <a:rPr lang="en-US" dirty="0" smtClean="0"/>
              <a:t>LVS Device Recognition</a:t>
            </a:r>
          </a:p>
          <a:p>
            <a:pPr lvl="1"/>
            <a:r>
              <a:rPr lang="en-US" baseline="0" dirty="0" smtClean="0"/>
              <a:t>Measurement</a:t>
            </a:r>
            <a:r>
              <a:rPr lang="en-US" dirty="0" smtClean="0"/>
              <a:t>s</a:t>
            </a:r>
          </a:p>
          <a:p>
            <a:pPr lvl="1"/>
            <a:r>
              <a:rPr lang="en-US" baseline="0" dirty="0" smtClean="0"/>
              <a:t>Device</a:t>
            </a:r>
            <a:r>
              <a:rPr lang="en-US" dirty="0" smtClean="0"/>
              <a:t> Reduction</a:t>
            </a:r>
          </a:p>
          <a:p>
            <a:r>
              <a:rPr lang="en-US" baseline="0" dirty="0" smtClean="0"/>
              <a:t>Numerous other uses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Tcl/Tk provides much of the interactive gui</a:t>
            </a:r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  <p:pic>
        <p:nvPicPr>
          <p:cNvPr id="5" name="Picture 4" descr="calibre-per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286000"/>
            <a:ext cx="5257800" cy="332555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SVRF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SVRF is the geometric manipulation language for Calibre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L3</a:t>
            </a:r>
            <a:r>
              <a:rPr lang="en-US" dirty="0" smtClean="0"/>
              <a:t> = </a:t>
            </a:r>
            <a:r>
              <a:rPr lang="en-US" dirty="0" smtClean="0">
                <a:solidFill>
                  <a:schemeClr val="accent2"/>
                </a:solidFill>
              </a:rPr>
              <a:t>L1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3"/>
                </a:solidFill>
              </a:rPr>
              <a:t>L2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24200" y="3124200"/>
            <a:ext cx="2362200" cy="7620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29000" y="2895600"/>
            <a:ext cx="1371600" cy="121920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3124200"/>
            <a:ext cx="1371600" cy="7620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SVRF can be generated with </a:t>
            </a:r>
            <a:r>
              <a:rPr lang="en-US" dirty="0" err="1" smtClean="0"/>
              <a:t>Tcl</a:t>
            </a:r>
            <a:r>
              <a:rPr lang="en-US" dirty="0" smtClean="0"/>
              <a:t> (TVF)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SVRF has a </a:t>
            </a:r>
            <a:r>
              <a:rPr lang="en-US" dirty="0" err="1" smtClean="0"/>
              <a:t>Tcl</a:t>
            </a:r>
            <a:r>
              <a:rPr lang="en-US" dirty="0" smtClean="0"/>
              <a:t> interface that works as an SVRF preprocessor: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err="1" smtClean="0"/>
              <a:t>foreach</a:t>
            </a:r>
            <a:r>
              <a:rPr lang="en-US" dirty="0" smtClean="0"/>
              <a:t> layer  { L3 L4 L5 } {</a:t>
            </a:r>
          </a:p>
          <a:p>
            <a:pPr lvl="1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tvf</a:t>
            </a:r>
            <a:r>
              <a:rPr lang="en-US" dirty="0" smtClean="0"/>
              <a:t>::SETLAYER  “</a:t>
            </a:r>
            <a:r>
              <a:rPr lang="en-US" dirty="0" err="1" smtClean="0"/>
              <a:t>New_layer$idx</a:t>
            </a:r>
            <a:r>
              <a:rPr lang="en-US" dirty="0" smtClean="0"/>
              <a:t>” = L2 AND </a:t>
            </a:r>
            <a:r>
              <a:rPr lang="en-US" dirty="0" err="1" smtClean="0"/>
              <a:t>L$idx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}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Works as a big script that produces text (SVRF)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Yield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Yield Server provides capabilities for exploring and manipulating result databases.</a:t>
            </a:r>
          </a:p>
          <a:p>
            <a:endParaRPr lang="en-US" dirty="0" smtClean="0"/>
          </a:p>
          <a:p>
            <a:r>
              <a:rPr lang="en-US" dirty="0" smtClean="0"/>
              <a:t>Shell environment with customized command interfaces.</a:t>
            </a:r>
          </a:p>
          <a:p>
            <a:pPr lvl="1"/>
            <a:r>
              <a:rPr lang="en-US" dirty="0" smtClean="0"/>
              <a:t>cells - hierarchical design </a:t>
            </a:r>
            <a:r>
              <a:rPr lang="en-US" dirty="0" err="1" smtClean="0"/>
              <a:t>entitiesi</a:t>
            </a:r>
            <a:endParaRPr lang="en-US" dirty="0" smtClean="0"/>
          </a:p>
          <a:p>
            <a:pPr lvl="2"/>
            <a:r>
              <a:rPr lang="en-US" dirty="0" smtClean="0"/>
              <a:t>small things like inverters</a:t>
            </a:r>
          </a:p>
          <a:p>
            <a:pPr lvl="2"/>
            <a:r>
              <a:rPr lang="en-US" dirty="0" smtClean="0"/>
              <a:t>large things like graphics subsystems or memories</a:t>
            </a:r>
          </a:p>
          <a:p>
            <a:pPr lvl="1"/>
            <a:r>
              <a:rPr lang="en-US" dirty="0" smtClean="0"/>
              <a:t>ports – interface to things outside the chip</a:t>
            </a:r>
          </a:p>
          <a:p>
            <a:pPr lvl="1"/>
            <a:r>
              <a:rPr lang="en-US" dirty="0" smtClean="0"/>
              <a:t>nets – connections between cells, devices, and ports</a:t>
            </a:r>
          </a:p>
          <a:p>
            <a:pPr lvl="1"/>
            <a:r>
              <a:rPr lang="en-US" dirty="0" smtClean="0"/>
              <a:t>devices (transistors, resistors, etc.)</a:t>
            </a:r>
          </a:p>
          <a:p>
            <a:pPr lvl="1"/>
            <a:r>
              <a:rPr lang="en-US" dirty="0" smtClean="0"/>
              <a:t>Individual geometries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Device Recognition (LVS)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Device Recognition</a:t>
            </a:r>
          </a:p>
          <a:p>
            <a:pPr lvl="1"/>
            <a:r>
              <a:rPr lang="en-US" sz="2400" dirty="0" smtClean="0"/>
              <a:t>‘once-per-device-instance’ basis providing access to measurement information for individual devices.</a:t>
            </a:r>
          </a:p>
          <a:p>
            <a:r>
              <a:rPr lang="en-US" sz="2800" dirty="0" smtClean="0"/>
              <a:t>In Device Reduction</a:t>
            </a:r>
          </a:p>
          <a:p>
            <a:pPr lvl="1"/>
            <a:r>
              <a:rPr lang="en-US" sz="2400" dirty="0" smtClean="0"/>
              <a:t>Accumulation of properties for a set of devices.</a:t>
            </a:r>
          </a:p>
          <a:p>
            <a:r>
              <a:rPr lang="en-US" sz="2800" dirty="0" smtClean="0"/>
              <a:t>Called </a:t>
            </a:r>
            <a:r>
              <a:rPr lang="en-US" sz="2800" dirty="0" err="1" smtClean="0"/>
              <a:t>Tcl</a:t>
            </a:r>
            <a:r>
              <a:rPr lang="en-US" sz="2800" dirty="0" smtClean="0"/>
              <a:t> script environment for making customized calculations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153&quot;&gt;&lt;property id=&quot;20148&quot; value=&quot;5&quot;/&gt;&lt;property id=&quot;20300&quot; value=&quot;Slide 1 - &amp;quot;Calibre Auto-Waiver&amp;quot;&quot;/&gt;&lt;property id=&quot;20307&quot; value=&quot;393&quot;/&gt;&lt;/object&gt;&lt;object type=&quot;3&quot; unique_id=&quot;10156&quot;&gt;&lt;property id=&quot;20148&quot; value=&quot;5&quot;/&gt;&lt;property id=&quot;20300&quot; value=&quot;Slide 46&quot;/&gt;&lt;property id=&quot;20307&quot; value=&quot;377&quot;/&gt;&lt;/object&gt;&lt;object type=&quot;3&quot; unique_id=&quot;11389&quot;&gt;&lt;property id=&quot;20148&quot; value=&quot;5&quot;/&gt;&lt;property id=&quot;20300&quot; value=&quot;Slide 2 - &amp;quot;Agenda&amp;quot;&quot;/&gt;&lt;property id=&quot;20307&quot; value=&quot;394&quot;/&gt;&lt;/object&gt;&lt;object type=&quot;3&quot; unique_id=&quot;11477&quot;&gt;&lt;property id=&quot;20148&quot; value=&quot;5&quot;/&gt;&lt;property id=&quot;20300&quot; value=&quot;Slide 3 - &amp;quot;Problem: Market Trends&amp;quot;&quot;/&gt;&lt;property id=&quot;20307&quot; value=&quot;401&quot;/&gt;&lt;/object&gt;&lt;object type=&quot;3&quot; unique_id=&quot;11478&quot;&gt;&lt;property id=&quot;20148&quot; value=&quot;5&quot;/&gt;&lt;property id=&quot;20300&quot; value=&quot;Slide 4 - &amp;quot;Problem: Traditional IP Waivers Dilemma&amp;quot;&quot;/&gt;&lt;property id=&quot;20307&quot; value=&quot;402&quot;/&gt;&lt;/object&gt;&lt;object type=&quot;3&quot; unique_id=&quot;11480&quot;&gt;&lt;property id=&quot;20148&quot; value=&quot;5&quot;/&gt;&lt;property id=&quot;20300&quot; value=&quot;Slide 7 - &amp;quot;Alternatives: How Auto-Waiver Compares?&amp;quot;&quot;/&gt;&lt;property id=&quot;20307&quot; value=&quot;403&quot;/&gt;&lt;/object&gt;&lt;object type=&quot;3&quot; unique_id=&quot;11484&quot;&gt;&lt;property id=&quot;20148&quot; value=&quot;5&quot;/&gt;&lt;property id=&quot;20300&quot; value=&quot;Slide 8 - &amp;quot;Success Story: Auto-Waivers&amp;quot;&quot;/&gt;&lt;property id=&quot;20307&quot; value=&quot;406&quot;/&gt;&lt;/object&gt;&lt;object type=&quot;3&quot; unique_id=&quot;11615&quot;&gt;&lt;property id=&quot;20148&quot; value=&quot;5&quot;/&gt;&lt;property id=&quot;20300&quot; value=&quot;Slide 10 - &amp;quot;Calibre Auto-Waiver:&amp;#x0D;&amp;#x0A;Capturing Waivers in IP&amp;quot;&quot;/&gt;&lt;property id=&quot;20307&quot; value=&quot;407&quot;/&gt;&lt;/object&gt;&lt;object type=&quot;3&quot; unique_id=&quot;11798&quot;&gt;&lt;property id=&quot;20148&quot; value=&quot;5&quot;/&gt;&lt;property id=&quot;20300&quot; value=&quot;Slide 5 - &amp;quot;Most Common Approach: Marker Layer&amp;quot;&quot;/&gt;&lt;property id=&quot;20307&quot; value=&quot;408&quot;/&gt;&lt;/object&gt;&lt;object type=&quot;3&quot; unique_id=&quot;11799&quot;&gt;&lt;property id=&quot;20148&quot; value=&quot;5&quot;/&gt;&lt;property id=&quot;20300&quot; value=&quot;Slide 6 - &amp;quot;Calibre Auto-Waiver Approach&amp;quot;&quot;/&gt;&lt;property id=&quot;20307&quot; value=&quot;409&quot;/&gt;&lt;/object&gt;&lt;object type=&quot;3&quot; unique_id=&quot;11800&quot;&gt;&lt;property id=&quot;20148&quot; value=&quot;5&quot;/&gt;&lt;property id=&quot;20300&quot; value=&quot;Slide 11 - &amp;quot;Capturing Waivers&amp;quot;&quot;/&gt;&lt;property id=&quot;20307&quot; value=&quot;410&quot;/&gt;&lt;/object&gt;&lt;object type=&quot;3&quot; unique_id=&quot;11801&quot;&gt;&lt;property id=&quot;20148&quot; value=&quot;5&quot;/&gt;&lt;property id=&quot;20300&quot; value=&quot;Slide 12 - &amp;quot;How to ensure that a GDS waiver is not edited?&amp;quot;&quot;/&gt;&lt;property id=&quot;20307&quot; value=&quot;417&quot;/&gt;&lt;/object&gt;&lt;object type=&quot;3&quot; unique_id=&quot;11802&quot;&gt;&lt;property id=&quot;20148&quot; value=&quot;5&quot;/&gt;&lt;property id=&quot;20300&quot; value=&quot;Slide 13 - &amp;quot;Enabling Marginality on Use of Waiver Shapes&amp;quot;&quot;/&gt;&lt;property id=&quot;20307&quot; value=&quot;418&quot;/&gt;&lt;/object&gt;&lt;object type=&quot;3&quot; unique_id=&quot;11803&quot;&gt;&lt;property id=&quot;20148&quot; value=&quot;5&quot;/&gt;&lt;property id=&quot;20300&quot; value=&quot;Slide 14 - &amp;quot;Allowing Multiple Overlaps?&amp;quot;&quot;/&gt;&lt;property id=&quot;20307&quot; value=&quot;414&quot;/&gt;&lt;/object&gt;&lt;object type=&quot;3&quot; unique_id=&quot;11804&quot;&gt;&lt;property id=&quot;20148&quot; value=&quot;5&quot;/&gt;&lt;property id=&quot;20300&quot; value=&quot;Slide 15 - &amp;quot;Tolerances for Waiver Overlap?&amp;quot;&quot;/&gt;&lt;property id=&quot;20307&quot; value=&quot;415&quot;/&gt;&lt;/object&gt;&lt;object type=&quot;3&quot; unique_id=&quot;11805&quot;&gt;&lt;property id=&quot;20148&quot; value=&quot;5&quot;/&gt;&lt;property id=&quot;20300&quot; value=&quot;Slide 16 - &amp;quot;Allowing Tolerances for Waiving&amp;quot;&quot;/&gt;&lt;property id=&quot;20307&quot; value=&quot;416&quot;/&gt;&lt;/object&gt;&lt;object type=&quot;3&quot; unique_id=&quot;11806&quot;&gt;&lt;property id=&quot;20148&quot; value=&quot;5&quot;/&gt;&lt;property id=&quot;20300&quot; value=&quot;Slide 17 - &amp;quot;The Waiver Setup File&amp;quot;&quot;/&gt;&lt;property id=&quot;20307&quot; value=&quot;412&quot;/&gt;&lt;/object&gt;&lt;object type=&quot;3&quot; unique_id=&quot;11807&quot;&gt;&lt;property id=&quot;20148&quot; value=&quot;5&quot;/&gt;&lt;property id=&quot;20300&quot; value=&quot;Slide 20 - &amp;quot;Waiver_Flow Executable&amp;quot;&quot;/&gt;&lt;property id=&quot;20307&quot; value=&quot;411&quot;/&gt;&lt;/object&gt;&lt;object type=&quot;3&quot; unique_id=&quot;11808&quot;&gt;&lt;property id=&quot;20148&quot; value=&quot;5&quot;/&gt;&lt;property id=&quot;20300&quot; value=&quot;Slide 22 - &amp;quot;Waiver_Flow:&amp;#x0D;&amp;#x0A;Capturing the Cell Results to Waive&amp;quot;&quot;/&gt;&lt;property id=&quot;20307&quot; value=&quot;413&quot;/&gt;&lt;/object&gt;&lt;object type=&quot;3&quot; unique_id=&quot;11918&quot;&gt;&lt;property id=&quot;20148&quot; value=&quot;5&quot;/&gt;&lt;property id=&quot;20300&quot; value=&quot;Slide 18 - &amp;quot;Tracing Waivers&amp;quot;&quot;/&gt;&lt;property id=&quot;20307&quot; value=&quot;419&quot;/&gt;&lt;/object&gt;&lt;object type=&quot;3&quot; unique_id=&quot;11919&quot;&gt;&lt;property id=&quot;20148&quot; value=&quot;5&quot;/&gt;&lt;property id=&quot;20300&quot; value=&quot;Slide 19 - &amp;quot;How to create the waivers?&amp;quot;&quot;/&gt;&lt;property id=&quot;20307&quot; value=&quot;420&quot;/&gt;&lt;/object&gt;&lt;object type=&quot;3&quot; unique_id=&quot;11989&quot;&gt;&lt;property id=&quot;20148&quot; value=&quot;5&quot;/&gt;&lt;property id=&quot;20300&quot; value=&quot;Slide 21 - &amp;quot;The Waiver Setup File Options for Waiver_flow Executable&amp;quot;&quot;/&gt;&lt;property id=&quot;20307&quot; value=&quot;421&quot;/&gt;&lt;/object&gt;&lt;object type=&quot;3&quot; unique_id=&quot;12182&quot;&gt;&lt;property id=&quot;20148&quot; value=&quot;5&quot;/&gt;&lt;property id=&quot;20300&quot; value=&quot;Slide 23 - &amp;quot;Generating Waivers from RVE&amp;quot;&quot;/&gt;&lt;property id=&quot;20307&quot; value=&quot;422&quot;/&gt;&lt;/object&gt;&lt;object type=&quot;3&quot; unique_id=&quot;12283&quot;&gt;&lt;property id=&quot;20148&quot; value=&quot;5&quot;/&gt;&lt;property id=&quot;20300&quot; value=&quot;Slide 25 - &amp;quot;Cautions When Generating Waivers from RVE or ASCII Results Database Files&amp;quot;&quot;/&gt;&lt;property id=&quot;20307&quot; value=&quot;423&quot;/&gt;&lt;/object&gt;&lt;object type=&quot;3&quot; unique_id=&quot;12362&quot;&gt;&lt;property id=&quot;20148&quot; value=&quot;5&quot;/&gt;&lt;property id=&quot;20300&quot; value=&quot;Slide 24 - &amp;quot;Convertiong ASCII DRC Results Files&amp;quot;&quot;/&gt;&lt;property id=&quot;20307&quot; value=&quot;424&quot;/&gt;&lt;/object&gt;&lt;object type=&quot;3&quot; unique_id=&quot;12444&quot;&gt;&lt;property id=&quot;20148&quot; value=&quot;5&quot;/&gt;&lt;property id=&quot;20300&quot; value=&quot;Slide 39 - &amp;quot;To Merge or Not to Merge?&amp;quot;&quot;/&gt;&lt;property id=&quot;20307&quot; value=&quot;425&quot;/&gt;&lt;/object&gt;&lt;object type=&quot;3&quot; unique_id=&quot;12585&quot;&gt;&lt;property id=&quot;20148&quot; value=&quot;5&quot;/&gt;&lt;property id=&quot;20300&quot; value=&quot;Slide 28 - &amp;quot;The Waiver Setup File Options for DRC Run&amp;quot;&quot;/&gt;&lt;property id=&quot;20307&quot; value=&quot;426&quot;/&gt;&lt;/object&gt;&lt;object type=&quot;3&quot; unique_id=&quot;12818&quot;&gt;&lt;property id=&quot;20148&quot; value=&quot;5&quot;/&gt;&lt;property id=&quot;20300&quot; value=&quot;Slide 26 - &amp;quot;Eliminating Waived Results at Run Time&amp;quot;&quot;/&gt;&lt;property id=&quot;20307&quot; value=&quot;427&quot;/&gt;&lt;/object&gt;&lt;object type=&quot;3&quot; unique_id=&quot;12819&quot;&gt;&lt;property id=&quot;20148&quot; value=&quot;5&quot;/&gt;&lt;property id=&quot;20300&quot; value=&quot;Slide 27 - &amp;quot;Using Captured Waivers to Remove False Errors at DRC Runtime&amp;quot;&quot;/&gt;&lt;property id=&quot;20307&quot; value=&quot;428&quot;/&gt;&lt;/object&gt;&lt;object type=&quot;3&quot; unique_id=&quot;13068&quot;&gt;&lt;property id=&quot;20148&quot; value=&quot;5&quot;/&gt;&lt;property id=&quot;20300&quot; value=&quot;Slide 9 - &amp;quot;Calibre Auto-Waiver Approach&amp;quot;&quot;/&gt;&lt;property id=&quot;20307&quot; value=&quot;429&quot;/&gt;&lt;/object&gt;&lt;object type=&quot;3&quot; unique_id=&quot;13325&quot;&gt;&lt;property id=&quot;20148&quot; value=&quot;5&quot;/&gt;&lt;property id=&quot;20300&quot; value=&quot;Slide 29 - &amp;quot;Example 1&amp;quot;&quot;/&gt;&lt;property id=&quot;20307&quot; value=&quot;430&quot;/&gt;&lt;/object&gt;&lt;object type=&quot;3&quot; unique_id=&quot;13326&quot;&gt;&lt;property id=&quot;20148&quot; value=&quot;5&quot;/&gt;&lt;property id=&quot;20300&quot; value=&quot;Slide 30 - &amp;quot;Example 2&amp;quot;&quot;/&gt;&lt;property id=&quot;20307&quot; value=&quot;431&quot;/&gt;&lt;/object&gt;&lt;object type=&quot;3&quot; unique_id=&quot;13327&quot;&gt;&lt;property id=&quot;20148&quot; value=&quot;5&quot;/&gt;&lt;property id=&quot;20300&quot; value=&quot;Slide 31 - &amp;quot;Example 3&amp;quot;&quot;/&gt;&lt;property id=&quot;20307&quot; value=&quot;432&quot;/&gt;&lt;/object&gt;&lt;object type=&quot;3&quot; unique_id=&quot;13328&quot;&gt;&lt;property id=&quot;20148&quot; value=&quot;5&quot;/&gt;&lt;property id=&quot;20300&quot; value=&quot;Slide 32 - &amp;quot;Example 4&amp;quot;&quot;/&gt;&lt;property id=&quot;20307&quot; value=&quot;433&quot;/&gt;&lt;/object&gt;&lt;object type=&quot;3&quot; unique_id=&quot;13329&quot;&gt;&lt;property id=&quot;20148&quot; value=&quot;5&quot;/&gt;&lt;property id=&quot;20300&quot; value=&quot;Slide 35 - &amp;quot;Waiver Summary File&amp;quot;&quot;/&gt;&lt;property id=&quot;20307&quot; value=&quot;434&quot;/&gt;&lt;/object&gt;&lt;object type=&quot;3&quot; unique_id=&quot;13330&quot;&gt;&lt;property id=&quot;20148&quot; value=&quot;5&quot;/&gt;&lt;property id=&quot;20300&quot; value=&quot;Slide 36 - &amp;quot;Debugging Results&amp;quot;&quot;/&gt;&lt;property id=&quot;20307&quot; value=&quot;435&quot;/&gt;&lt;/object&gt;&lt;object type=&quot;3&quot; unique_id=&quot;13521&quot;&gt;&lt;property id=&quot;20148&quot; value=&quot;5&quot;/&gt;&lt;property id=&quot;20300&quot; value=&quot;Slide 37 - &amp;quot;Debugging Results&amp;quot;&quot;/&gt;&lt;property id=&quot;20307&quot; value=&quot;436&quot;/&gt;&lt;/object&gt;&lt;object type=&quot;3&quot; unique_id=&quot;13639&quot;&gt;&lt;property id=&quot;20148&quot; value=&quot;5&quot;/&gt;&lt;property id=&quot;20300&quot; value=&quot;Slide 38 - &amp;quot;Calibre Auto-Waiver: Frequently Asked Questions&amp;quot;&quot;/&gt;&lt;property id=&quot;20307&quot; value=&quot;437&quot;/&gt;&lt;/object&gt;&lt;object type=&quot;3&quot; unique_id=&quot;14240&quot;&gt;&lt;property id=&quot;20148&quot; value=&quot;5&quot;/&gt;&lt;property id=&quot;20300&quot; value=&quot;Slide 33 - &amp;quot;Runtime Impacts&amp;quot;&quot;/&gt;&lt;property id=&quot;20307&quot; value=&quot;438&quot;/&gt;&lt;/object&gt;&lt;object type=&quot;3&quot; unique_id=&quot;14241&quot;&gt;&lt;property id=&quot;20148&quot; value=&quot;5&quot;/&gt;&lt;property id=&quot;20300&quot; value=&quot;Slide 34 - &amp;quot;Debugging Waived Results&amp;quot;&quot;/&gt;&lt;property id=&quot;20307&quot; value=&quot;439&quot;/&gt;&lt;/object&gt;&lt;object type=&quot;3&quot; unique_id=&quot;14914&quot;&gt;&lt;property id=&quot;20148&quot; value=&quot;5&quot;/&gt;&lt;property id=&quot;20300&quot; value=&quot;Slide 40 - &amp;quot;What Criteria Should I Set?&amp;quot;&quot;/&gt;&lt;property id=&quot;20307&quot; value=&quot;440&quot;/&gt;&lt;/object&gt;&lt;object type=&quot;3&quot; unique_id=&quot;14915&quot;&gt;&lt;property id=&quot;20148&quot; value=&quot;5&quot;/&gt;&lt;property id=&quot;20300&quot; value=&quot;Slide 42 - &amp;quot;What if I change the names of my IP cells?&amp;quot;&quot;/&gt;&lt;property id=&quot;20307&quot; value=&quot;441&quot;/&gt;&lt;/object&gt;&lt;object type=&quot;3&quot; unique_id=&quot;14916&quot;&gt;&lt;property id=&quot;20148&quot; value=&quot;5&quot;/&gt;&lt;property id=&quot;20300&quot; value=&quot;Slide 43 - &amp;quot;Can we support other design databases?&amp;quot;&quot;/&gt;&lt;property id=&quot;20307&quot; value=&quot;442&quot;/&gt;&lt;/object&gt;&lt;object type=&quot;3&quot; unique_id=&quot;15052&quot;&gt;&lt;property id=&quot;20148&quot; value=&quot;5&quot;/&gt;&lt;property id=&quot;20300&quot; value=&quot;Slide 41 - &amp;quot;Should I use a waiver description file or put the criteria as text in the gds?&amp;quot;&quot;/&gt;&lt;property id=&quot;20307&quot; value=&quot;443&quot;/&gt;&lt;/object&gt;&lt;object type=&quot;3&quot; unique_id=&quot;15191&quot;&gt;&lt;property id=&quot;20148&quot; value=&quot;5&quot;/&gt;&lt;property id=&quot;20300&quot; value=&quot;Slide 44 - &amp;quot;Can I waive ERC rules in my LVS run?&amp;quot;&quot;/&gt;&lt;property id=&quot;20307&quot; value=&quot;444&quot;/&gt;&lt;/object&gt;&lt;object type=&quot;3&quot; unique_id=&quot;15333&quot;&gt;&lt;property id=&quot;20148&quot; value=&quot;5&quot;/&gt;&lt;property id=&quot;20300&quot; value=&quot;Slide 45 - &amp;quot;Can I waive CFA rules in my DFM run?&amp;quot;&quot;/&gt;&lt;property id=&quot;20307&quot; value=&quot;44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ntorGraphics2007">
  <a:themeElements>
    <a:clrScheme name="Mentor Template A Jan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99CC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48B30546B6CC41B7EBB762BD8BF5E2" ma:contentTypeVersion="0" ma:contentTypeDescription="Create a new document." ma:contentTypeScope="" ma:versionID="2c48837dd285abfc077cf85976805b7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654C721-F52D-4F54-9395-4CFA7D574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86F4598-D343-44C0-B636-F206ABAB0D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C24B03-D494-4DAD-AC88-D90E1001E47F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MentorGraphics2007</Template>
  <TotalTime>17673</TotalTime>
  <Words>1049</Words>
  <Application>Microsoft Office PowerPoint</Application>
  <PresentationFormat>Letter Paper (8.5x11 in)</PresentationFormat>
  <Paragraphs>225</Paragraphs>
  <Slides>21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MentorGraphics2007</vt:lpstr>
      <vt:lpstr>Tcl/Tk Conference 2012  Patterns for Iteration</vt:lpstr>
      <vt:lpstr>Purpose of the talk</vt:lpstr>
      <vt:lpstr>Context Application</vt:lpstr>
      <vt:lpstr>How Calibre uses Tcl</vt:lpstr>
      <vt:lpstr>Gui</vt:lpstr>
      <vt:lpstr>SVRF</vt:lpstr>
      <vt:lpstr>SVRF can be generated with Tcl (TVF)</vt:lpstr>
      <vt:lpstr>Yield Server</vt:lpstr>
      <vt:lpstr>Device Recognition (LVS)</vt:lpstr>
      <vt:lpstr>Iteration Styles</vt:lpstr>
      <vt:lpstr>List Based Iteration</vt:lpstr>
      <vt:lpstr>Constructing a Tcl List from C</vt:lpstr>
      <vt:lpstr>Indexed</vt:lpstr>
      <vt:lpstr>Indexed method Tcl command C code</vt:lpstr>
      <vt:lpstr>Iterator</vt:lpstr>
      <vt:lpstr>Iterator Implementation</vt:lpstr>
      <vt:lpstr>Specialized foreach command</vt:lpstr>
      <vt:lpstr>Specialized foreach  command</vt:lpstr>
      <vt:lpstr>Coroutines!</vt:lpstr>
      <vt:lpstr>Coroutines</vt:lpstr>
      <vt:lpstr>Slide 21</vt:lpstr>
    </vt:vector>
  </TitlesOfParts>
  <Manager>Michael Buehler-Garcia</Manager>
  <Company>Mentor Graphics Corp</Company>
  <LinksUpToDate>false</LinksUpToDate>
  <SharedDoc>false</SharedDoc>
  <HyperlinkBase>www.mentor.com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D2S Divisional Ops: IIT Marketing February 18, 2010</dc:title>
  <dc:creator>josephd</dc:creator>
  <cp:lastModifiedBy>pbrooks</cp:lastModifiedBy>
  <cp:revision>787</cp:revision>
  <dcterms:created xsi:type="dcterms:W3CDTF">2010-05-07T17:00:13Z</dcterms:created>
  <dcterms:modified xsi:type="dcterms:W3CDTF">2012-11-14T21:45:34Z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0x0101006C48B30546B6CC41B7EBB762BD8BF5E2</vt:lpwstr>
  </property>
</Properties>
</file>