
<file path=[Content_Types].xml><?xml version="1.0" encoding="utf-8"?>
<Types xmlns="http://schemas.openxmlformats.org/package/2006/content-types">
  <Override PartName="/customXml/itemProps3.xml" ContentType="application/vnd.openxmlformats-officedocument.customXml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21"/>
  </p:notesMasterIdLst>
  <p:handoutMasterIdLst>
    <p:handoutMasterId r:id="rId22"/>
  </p:handoutMasterIdLst>
  <p:sldIdLst>
    <p:sldId id="395" r:id="rId5"/>
    <p:sldId id="495" r:id="rId6"/>
    <p:sldId id="421" r:id="rId7"/>
    <p:sldId id="492" r:id="rId8"/>
    <p:sldId id="496" r:id="rId9"/>
    <p:sldId id="498" r:id="rId10"/>
    <p:sldId id="497" r:id="rId11"/>
    <p:sldId id="499" r:id="rId12"/>
    <p:sldId id="500" r:id="rId13"/>
    <p:sldId id="501" r:id="rId14"/>
    <p:sldId id="502" r:id="rId15"/>
    <p:sldId id="504" r:id="rId16"/>
    <p:sldId id="503" r:id="rId17"/>
    <p:sldId id="505" r:id="rId18"/>
    <p:sldId id="506" r:id="rId19"/>
    <p:sldId id="377" r:id="rId20"/>
  </p:sldIdLst>
  <p:sldSz cx="9144000" cy="6858000" type="letter"/>
  <p:notesSz cx="6934200" cy="9220200"/>
  <p:custDataLst>
    <p:tags r:id="rId23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Tahoma" pitchFamily="34" charset="0"/>
        <a:ea typeface="ＭＳ Ｐゴシック" pitchFamily="34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Tahoma" pitchFamily="34" charset="0"/>
        <a:ea typeface="ＭＳ Ｐゴシック" pitchFamily="34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Tahoma" pitchFamily="34" charset="0"/>
        <a:ea typeface="ＭＳ Ｐゴシック" pitchFamily="34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Tahoma" pitchFamily="34" charset="0"/>
        <a:ea typeface="ＭＳ Ｐゴシック" pitchFamily="34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Tahoma" pitchFamily="34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sz="3200" kern="1200">
        <a:solidFill>
          <a:schemeClr val="tx1"/>
        </a:solidFill>
        <a:latin typeface="Tahoma" pitchFamily="34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sz="3200" kern="1200">
        <a:solidFill>
          <a:schemeClr val="tx1"/>
        </a:solidFill>
        <a:latin typeface="Tahoma" pitchFamily="34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sz="3200" kern="1200">
        <a:solidFill>
          <a:schemeClr val="tx1"/>
        </a:solidFill>
        <a:latin typeface="Tahoma" pitchFamily="34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sz="3200" kern="1200">
        <a:solidFill>
          <a:schemeClr val="tx1"/>
        </a:solidFill>
        <a:latin typeface="Tahoma" pitchFamily="34" charset="0"/>
        <a:ea typeface="ＭＳ Ｐゴシック" pitchFamily="34" charset="-128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Dan Schumacher" initials="DLS" lastIdx="7" clrIdx="0"/>
  <p:cmAuthor id="1" name="ECS" initials="E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4F496"/>
    <a:srgbClr val="CB3300"/>
    <a:srgbClr val="2F5EBD"/>
    <a:srgbClr val="3366CC"/>
    <a:srgbClr val="0000FF"/>
    <a:srgbClr val="D00023"/>
    <a:srgbClr val="FF9900"/>
    <a:srgbClr val="993300"/>
    <a:srgbClr val="99CCFF"/>
    <a:srgbClr val="66CCF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568" autoAdjust="0"/>
    <p:restoredTop sz="86424" autoAdjust="0"/>
  </p:normalViewPr>
  <p:slideViewPr>
    <p:cSldViewPr showGuides="1">
      <p:cViewPr varScale="1">
        <p:scale>
          <a:sx n="94" d="100"/>
          <a:sy n="94" d="100"/>
        </p:scale>
        <p:origin x="-108" y="-50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818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howGuides="1">
      <p:cViewPr>
        <p:scale>
          <a:sx n="100" d="100"/>
          <a:sy n="100" d="100"/>
        </p:scale>
        <p:origin x="-1608" y="-78"/>
      </p:cViewPr>
      <p:guideLst>
        <p:guide orient="horz" pos="2904"/>
        <p:guide pos="2184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commentAuthors" Target="commentAuthor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ags" Target="tags/tag1.xml"/><Relationship Id="rId28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handoutMaster" Target="handoutMasters/handoutMaster1.xml"/><Relationship Id="rId27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pbrooks\tcl_2012\mt_example\bm8.4.csv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pbrooks\tcl_2012\mt_example\bm8.5.csv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pbrooks\tcl_2012\mt_example\bm8.6.csv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pbrooks\tcl_2012\mt_example\bmc.csv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plotArea>
      <c:layout/>
      <c:lineChart>
        <c:grouping val="standard"/>
        <c:ser>
          <c:idx val="0"/>
          <c:order val="0"/>
          <c:tx>
            <c:strRef>
              <c:f>'bm8.4'!$B$1</c:f>
              <c:strCache>
                <c:ptCount val="1"/>
                <c:pt idx="0">
                  <c:v>Real</c:v>
                </c:pt>
              </c:strCache>
            </c:strRef>
          </c:tx>
          <c:marker>
            <c:symbol val="none"/>
          </c:marker>
          <c:cat>
            <c:numRef>
              <c:f>'bm8.4'!$A$2:$A$6</c:f>
              <c:numCache>
                <c:formatCode>General</c:formatCode>
                <c:ptCount val="5"/>
                <c:pt idx="0">
                  <c:v>1</c:v>
                </c:pt>
                <c:pt idx="1">
                  <c:v>2</c:v>
                </c:pt>
                <c:pt idx="2">
                  <c:v>4</c:v>
                </c:pt>
                <c:pt idx="3">
                  <c:v>8</c:v>
                </c:pt>
                <c:pt idx="4">
                  <c:v>16</c:v>
                </c:pt>
              </c:numCache>
            </c:numRef>
          </c:cat>
          <c:val>
            <c:numRef>
              <c:f>'bm8.4'!$B$2:$B$6</c:f>
              <c:numCache>
                <c:formatCode>General</c:formatCode>
                <c:ptCount val="5"/>
                <c:pt idx="0">
                  <c:v>30.9</c:v>
                </c:pt>
                <c:pt idx="1">
                  <c:v>15.8</c:v>
                </c:pt>
                <c:pt idx="2">
                  <c:v>8.7000000000000011</c:v>
                </c:pt>
                <c:pt idx="3">
                  <c:v>6.2</c:v>
                </c:pt>
                <c:pt idx="4">
                  <c:v>5.7</c:v>
                </c:pt>
              </c:numCache>
            </c:numRef>
          </c:val>
        </c:ser>
        <c:ser>
          <c:idx val="1"/>
          <c:order val="1"/>
          <c:tx>
            <c:strRef>
              <c:f>'bm8.4'!$C$1</c:f>
              <c:strCache>
                <c:ptCount val="1"/>
                <c:pt idx="0">
                  <c:v>CPU</c:v>
                </c:pt>
              </c:strCache>
            </c:strRef>
          </c:tx>
          <c:marker>
            <c:symbol val="none"/>
          </c:marker>
          <c:cat>
            <c:numRef>
              <c:f>'bm8.4'!$A$2:$A$6</c:f>
              <c:numCache>
                <c:formatCode>General</c:formatCode>
                <c:ptCount val="5"/>
                <c:pt idx="0">
                  <c:v>1</c:v>
                </c:pt>
                <c:pt idx="1">
                  <c:v>2</c:v>
                </c:pt>
                <c:pt idx="2">
                  <c:v>4</c:v>
                </c:pt>
                <c:pt idx="3">
                  <c:v>8</c:v>
                </c:pt>
                <c:pt idx="4">
                  <c:v>16</c:v>
                </c:pt>
              </c:numCache>
            </c:numRef>
          </c:cat>
          <c:val>
            <c:numRef>
              <c:f>'bm8.4'!$C$2:$C$6</c:f>
              <c:numCache>
                <c:formatCode>General</c:formatCode>
                <c:ptCount val="5"/>
                <c:pt idx="0">
                  <c:v>30.3</c:v>
                </c:pt>
                <c:pt idx="1">
                  <c:v>31.5</c:v>
                </c:pt>
                <c:pt idx="2">
                  <c:v>34.5</c:v>
                </c:pt>
                <c:pt idx="3">
                  <c:v>46.6</c:v>
                </c:pt>
                <c:pt idx="4">
                  <c:v>86.9</c:v>
                </c:pt>
              </c:numCache>
            </c:numRef>
          </c:val>
        </c:ser>
        <c:ser>
          <c:idx val="2"/>
          <c:order val="2"/>
          <c:tx>
            <c:strRef>
              <c:f>'bm8.4'!$D$1</c:f>
              <c:strCache>
                <c:ptCount val="1"/>
                <c:pt idx="0">
                  <c:v>SYS</c:v>
                </c:pt>
              </c:strCache>
            </c:strRef>
          </c:tx>
          <c:marker>
            <c:symbol val="none"/>
          </c:marker>
          <c:cat>
            <c:numRef>
              <c:f>'bm8.4'!$A$2:$A$6</c:f>
              <c:numCache>
                <c:formatCode>General</c:formatCode>
                <c:ptCount val="5"/>
                <c:pt idx="0">
                  <c:v>1</c:v>
                </c:pt>
                <c:pt idx="1">
                  <c:v>2</c:v>
                </c:pt>
                <c:pt idx="2">
                  <c:v>4</c:v>
                </c:pt>
                <c:pt idx="3">
                  <c:v>8</c:v>
                </c:pt>
                <c:pt idx="4">
                  <c:v>16</c:v>
                </c:pt>
              </c:numCache>
            </c:numRef>
          </c:cat>
          <c:val>
            <c:numRef>
              <c:f>'bm8.4'!$D$2:$D$6</c:f>
              <c:numCache>
                <c:formatCode>General</c:formatCode>
                <c:ptCount val="5"/>
                <c:pt idx="0">
                  <c:v>0</c:v>
                </c:pt>
                <c:pt idx="1">
                  <c:v>0.1</c:v>
                </c:pt>
                <c:pt idx="2">
                  <c:v>1</c:v>
                </c:pt>
                <c:pt idx="3">
                  <c:v>11.2</c:v>
                </c:pt>
                <c:pt idx="4">
                  <c:v>57.1</c:v>
                </c:pt>
              </c:numCache>
            </c:numRef>
          </c:val>
        </c:ser>
        <c:marker val="1"/>
        <c:axId val="54683904"/>
        <c:axId val="54812672"/>
      </c:lineChart>
      <c:catAx>
        <c:axId val="54683904"/>
        <c:scaling>
          <c:orientation val="minMax"/>
        </c:scaling>
        <c:axPos val="b"/>
        <c:numFmt formatCode="General" sourceLinked="1"/>
        <c:tickLblPos val="nextTo"/>
        <c:crossAx val="54812672"/>
        <c:crosses val="autoZero"/>
        <c:auto val="1"/>
        <c:lblAlgn val="ctr"/>
        <c:lblOffset val="100"/>
      </c:catAx>
      <c:valAx>
        <c:axId val="54812672"/>
        <c:scaling>
          <c:orientation val="minMax"/>
        </c:scaling>
        <c:axPos val="l"/>
        <c:majorGridlines/>
        <c:numFmt formatCode="General" sourceLinked="1"/>
        <c:tickLblPos val="nextTo"/>
        <c:crossAx val="54683904"/>
        <c:crosses val="autoZero"/>
        <c:crossBetween val="between"/>
      </c:valAx>
    </c:plotArea>
    <c:legend>
      <c:legendPos val="r"/>
      <c:layout/>
    </c:legend>
    <c:plotVisOnly val="1"/>
  </c:chart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plotArea>
      <c:layout/>
      <c:lineChart>
        <c:grouping val="standard"/>
        <c:ser>
          <c:idx val="0"/>
          <c:order val="0"/>
          <c:tx>
            <c:strRef>
              <c:f>'bm8.5'!$B$1</c:f>
              <c:strCache>
                <c:ptCount val="1"/>
                <c:pt idx="0">
                  <c:v>REAL</c:v>
                </c:pt>
              </c:strCache>
            </c:strRef>
          </c:tx>
          <c:marker>
            <c:symbol val="none"/>
          </c:marker>
          <c:cat>
            <c:numRef>
              <c:f>'bm8.5'!$A$2:$A$6</c:f>
              <c:numCache>
                <c:formatCode>General</c:formatCode>
                <c:ptCount val="5"/>
                <c:pt idx="0">
                  <c:v>1</c:v>
                </c:pt>
                <c:pt idx="1">
                  <c:v>2</c:v>
                </c:pt>
                <c:pt idx="2">
                  <c:v>4</c:v>
                </c:pt>
                <c:pt idx="3">
                  <c:v>8</c:v>
                </c:pt>
                <c:pt idx="4">
                  <c:v>16</c:v>
                </c:pt>
              </c:numCache>
            </c:numRef>
          </c:cat>
          <c:val>
            <c:numRef>
              <c:f>'bm8.5'!$B$2:$B$6</c:f>
              <c:numCache>
                <c:formatCode>General</c:formatCode>
                <c:ptCount val="5"/>
                <c:pt idx="0">
                  <c:v>40.6</c:v>
                </c:pt>
                <c:pt idx="1">
                  <c:v>20.5</c:v>
                </c:pt>
                <c:pt idx="2">
                  <c:v>10.4</c:v>
                </c:pt>
                <c:pt idx="3">
                  <c:v>5.2</c:v>
                </c:pt>
                <c:pt idx="4">
                  <c:v>2.6</c:v>
                </c:pt>
              </c:numCache>
            </c:numRef>
          </c:val>
        </c:ser>
        <c:ser>
          <c:idx val="1"/>
          <c:order val="1"/>
          <c:tx>
            <c:strRef>
              <c:f>'bm8.5'!$C$1</c:f>
              <c:strCache>
                <c:ptCount val="1"/>
                <c:pt idx="0">
                  <c:v>CPU</c:v>
                </c:pt>
              </c:strCache>
            </c:strRef>
          </c:tx>
          <c:marker>
            <c:symbol val="none"/>
          </c:marker>
          <c:cat>
            <c:numRef>
              <c:f>'bm8.5'!$A$2:$A$6</c:f>
              <c:numCache>
                <c:formatCode>General</c:formatCode>
                <c:ptCount val="5"/>
                <c:pt idx="0">
                  <c:v>1</c:v>
                </c:pt>
                <c:pt idx="1">
                  <c:v>2</c:v>
                </c:pt>
                <c:pt idx="2">
                  <c:v>4</c:v>
                </c:pt>
                <c:pt idx="3">
                  <c:v>8</c:v>
                </c:pt>
                <c:pt idx="4">
                  <c:v>16</c:v>
                </c:pt>
              </c:numCache>
            </c:numRef>
          </c:cat>
          <c:val>
            <c:numRef>
              <c:f>'bm8.5'!$C$2:$C$6</c:f>
              <c:numCache>
                <c:formatCode>General</c:formatCode>
                <c:ptCount val="5"/>
                <c:pt idx="0">
                  <c:v>40.6</c:v>
                </c:pt>
                <c:pt idx="1">
                  <c:v>40.9</c:v>
                </c:pt>
                <c:pt idx="2">
                  <c:v>41.4</c:v>
                </c:pt>
                <c:pt idx="3">
                  <c:v>41.1</c:v>
                </c:pt>
                <c:pt idx="4">
                  <c:v>41</c:v>
                </c:pt>
              </c:numCache>
            </c:numRef>
          </c:val>
        </c:ser>
        <c:ser>
          <c:idx val="2"/>
          <c:order val="2"/>
          <c:tx>
            <c:strRef>
              <c:f>'bm8.5'!$D$1</c:f>
              <c:strCache>
                <c:ptCount val="1"/>
                <c:pt idx="0">
                  <c:v>SYS</c:v>
                </c:pt>
              </c:strCache>
            </c:strRef>
          </c:tx>
          <c:marker>
            <c:symbol val="none"/>
          </c:marker>
          <c:cat>
            <c:numRef>
              <c:f>'bm8.5'!$A$2:$A$6</c:f>
              <c:numCache>
                <c:formatCode>General</c:formatCode>
                <c:ptCount val="5"/>
                <c:pt idx="0">
                  <c:v>1</c:v>
                </c:pt>
                <c:pt idx="1">
                  <c:v>2</c:v>
                </c:pt>
                <c:pt idx="2">
                  <c:v>4</c:v>
                </c:pt>
                <c:pt idx="3">
                  <c:v>8</c:v>
                </c:pt>
                <c:pt idx="4">
                  <c:v>16</c:v>
                </c:pt>
              </c:numCache>
            </c:numRef>
          </c:cat>
          <c:val>
            <c:numRef>
              <c:f>'bm8.5'!$D$2:$D$6</c:f>
              <c:numCache>
                <c:formatCode>General</c:formatCode>
                <c:ptCount val="5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</c:numCache>
            </c:numRef>
          </c:val>
        </c:ser>
        <c:marker val="1"/>
        <c:axId val="54829824"/>
        <c:axId val="54831360"/>
      </c:lineChart>
      <c:catAx>
        <c:axId val="54829824"/>
        <c:scaling>
          <c:orientation val="minMax"/>
        </c:scaling>
        <c:axPos val="b"/>
        <c:numFmt formatCode="General" sourceLinked="1"/>
        <c:tickLblPos val="nextTo"/>
        <c:crossAx val="54831360"/>
        <c:crosses val="autoZero"/>
        <c:auto val="1"/>
        <c:lblAlgn val="ctr"/>
        <c:lblOffset val="100"/>
      </c:catAx>
      <c:valAx>
        <c:axId val="54831360"/>
        <c:scaling>
          <c:orientation val="minMax"/>
        </c:scaling>
        <c:axPos val="l"/>
        <c:majorGridlines/>
        <c:numFmt formatCode="General" sourceLinked="1"/>
        <c:tickLblPos val="nextTo"/>
        <c:crossAx val="54829824"/>
        <c:crosses val="autoZero"/>
        <c:crossBetween val="between"/>
      </c:valAx>
    </c:plotArea>
    <c:legend>
      <c:legendPos val="r"/>
      <c:layout/>
    </c:legend>
    <c:plotVisOnly val="1"/>
  </c:chart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plotArea>
      <c:layout/>
      <c:lineChart>
        <c:grouping val="standard"/>
        <c:ser>
          <c:idx val="0"/>
          <c:order val="0"/>
          <c:tx>
            <c:strRef>
              <c:f>'bm8.6'!$B$1</c:f>
              <c:strCache>
                <c:ptCount val="1"/>
                <c:pt idx="0">
                  <c:v>REAL</c:v>
                </c:pt>
              </c:strCache>
            </c:strRef>
          </c:tx>
          <c:marker>
            <c:symbol val="none"/>
          </c:marker>
          <c:cat>
            <c:numRef>
              <c:f>'bm8.6'!$A$2:$A$6</c:f>
              <c:numCache>
                <c:formatCode>General</c:formatCode>
                <c:ptCount val="5"/>
                <c:pt idx="0">
                  <c:v>1</c:v>
                </c:pt>
                <c:pt idx="1">
                  <c:v>2</c:v>
                </c:pt>
                <c:pt idx="2">
                  <c:v>4</c:v>
                </c:pt>
                <c:pt idx="3">
                  <c:v>8</c:v>
                </c:pt>
                <c:pt idx="4">
                  <c:v>16</c:v>
                </c:pt>
              </c:numCache>
            </c:numRef>
          </c:cat>
          <c:val>
            <c:numRef>
              <c:f>'bm8.6'!$B$2:$B$6</c:f>
              <c:numCache>
                <c:formatCode>General</c:formatCode>
                <c:ptCount val="5"/>
                <c:pt idx="0">
                  <c:v>48.8</c:v>
                </c:pt>
                <c:pt idx="1">
                  <c:v>24.5</c:v>
                </c:pt>
                <c:pt idx="2">
                  <c:v>12.3</c:v>
                </c:pt>
                <c:pt idx="3">
                  <c:v>6.1</c:v>
                </c:pt>
                <c:pt idx="4">
                  <c:v>3.1</c:v>
                </c:pt>
              </c:numCache>
            </c:numRef>
          </c:val>
        </c:ser>
        <c:ser>
          <c:idx val="1"/>
          <c:order val="1"/>
          <c:tx>
            <c:strRef>
              <c:f>'bm8.6'!$C$1</c:f>
              <c:strCache>
                <c:ptCount val="1"/>
                <c:pt idx="0">
                  <c:v>CPU</c:v>
                </c:pt>
              </c:strCache>
            </c:strRef>
          </c:tx>
          <c:marker>
            <c:symbol val="none"/>
          </c:marker>
          <c:cat>
            <c:numRef>
              <c:f>'bm8.6'!$A$2:$A$6</c:f>
              <c:numCache>
                <c:formatCode>General</c:formatCode>
                <c:ptCount val="5"/>
                <c:pt idx="0">
                  <c:v>1</c:v>
                </c:pt>
                <c:pt idx="1">
                  <c:v>2</c:v>
                </c:pt>
                <c:pt idx="2">
                  <c:v>4</c:v>
                </c:pt>
                <c:pt idx="3">
                  <c:v>8</c:v>
                </c:pt>
                <c:pt idx="4">
                  <c:v>16</c:v>
                </c:pt>
              </c:numCache>
            </c:numRef>
          </c:cat>
          <c:val>
            <c:numRef>
              <c:f>'bm8.6'!$C$2:$C$6</c:f>
              <c:numCache>
                <c:formatCode>General</c:formatCode>
                <c:ptCount val="5"/>
                <c:pt idx="0">
                  <c:v>48.8</c:v>
                </c:pt>
                <c:pt idx="1">
                  <c:v>49</c:v>
                </c:pt>
                <c:pt idx="2">
                  <c:v>49.1</c:v>
                </c:pt>
                <c:pt idx="3">
                  <c:v>49</c:v>
                </c:pt>
                <c:pt idx="4">
                  <c:v>48.3</c:v>
                </c:pt>
              </c:numCache>
            </c:numRef>
          </c:val>
        </c:ser>
        <c:ser>
          <c:idx val="2"/>
          <c:order val="2"/>
          <c:tx>
            <c:strRef>
              <c:f>'bm8.6'!$D$1</c:f>
              <c:strCache>
                <c:ptCount val="1"/>
                <c:pt idx="0">
                  <c:v>SYS</c:v>
                </c:pt>
              </c:strCache>
            </c:strRef>
          </c:tx>
          <c:marker>
            <c:symbol val="none"/>
          </c:marker>
          <c:cat>
            <c:numRef>
              <c:f>'bm8.6'!$A$2:$A$6</c:f>
              <c:numCache>
                <c:formatCode>General</c:formatCode>
                <c:ptCount val="5"/>
                <c:pt idx="0">
                  <c:v>1</c:v>
                </c:pt>
                <c:pt idx="1">
                  <c:v>2</c:v>
                </c:pt>
                <c:pt idx="2">
                  <c:v>4</c:v>
                </c:pt>
                <c:pt idx="3">
                  <c:v>8</c:v>
                </c:pt>
                <c:pt idx="4">
                  <c:v>16</c:v>
                </c:pt>
              </c:numCache>
            </c:numRef>
          </c:cat>
          <c:val>
            <c:numRef>
              <c:f>'bm8.6'!$D$2:$D$6</c:f>
              <c:numCache>
                <c:formatCode>General</c:formatCode>
                <c:ptCount val="5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</c:numCache>
            </c:numRef>
          </c:val>
        </c:ser>
        <c:marker val="1"/>
        <c:axId val="74464256"/>
        <c:axId val="74474240"/>
      </c:lineChart>
      <c:catAx>
        <c:axId val="74464256"/>
        <c:scaling>
          <c:orientation val="minMax"/>
        </c:scaling>
        <c:axPos val="b"/>
        <c:numFmt formatCode="General" sourceLinked="1"/>
        <c:tickLblPos val="nextTo"/>
        <c:crossAx val="74474240"/>
        <c:crosses val="autoZero"/>
        <c:auto val="1"/>
        <c:lblAlgn val="ctr"/>
        <c:lblOffset val="100"/>
      </c:catAx>
      <c:valAx>
        <c:axId val="74474240"/>
        <c:scaling>
          <c:orientation val="minMax"/>
        </c:scaling>
        <c:axPos val="l"/>
        <c:majorGridlines/>
        <c:numFmt formatCode="General" sourceLinked="1"/>
        <c:tickLblPos val="nextTo"/>
        <c:crossAx val="74464256"/>
        <c:crosses val="autoZero"/>
        <c:crossBetween val="between"/>
      </c:valAx>
    </c:plotArea>
    <c:legend>
      <c:legendPos val="r"/>
      <c:layout/>
    </c:legend>
    <c:plotVisOnly val="1"/>
  </c:chart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plotArea>
      <c:layout/>
      <c:lineChart>
        <c:grouping val="standard"/>
        <c:ser>
          <c:idx val="0"/>
          <c:order val="0"/>
          <c:tx>
            <c:strRef>
              <c:f>bmc!$B$1</c:f>
              <c:strCache>
                <c:ptCount val="1"/>
                <c:pt idx="0">
                  <c:v>REAL</c:v>
                </c:pt>
              </c:strCache>
            </c:strRef>
          </c:tx>
          <c:marker>
            <c:symbol val="none"/>
          </c:marker>
          <c:cat>
            <c:numRef>
              <c:f>bmc!$A$2:$A$6</c:f>
              <c:numCache>
                <c:formatCode>General</c:formatCode>
                <c:ptCount val="5"/>
                <c:pt idx="0">
                  <c:v>1</c:v>
                </c:pt>
                <c:pt idx="1">
                  <c:v>2</c:v>
                </c:pt>
                <c:pt idx="2">
                  <c:v>4</c:v>
                </c:pt>
                <c:pt idx="3">
                  <c:v>8</c:v>
                </c:pt>
                <c:pt idx="4">
                  <c:v>16</c:v>
                </c:pt>
              </c:numCache>
            </c:numRef>
          </c:cat>
          <c:val>
            <c:numRef>
              <c:f>bmc!$B$2:$B$6</c:f>
              <c:numCache>
                <c:formatCode>General</c:formatCode>
                <c:ptCount val="5"/>
                <c:pt idx="0">
                  <c:v>4.0999999999999996</c:v>
                </c:pt>
                <c:pt idx="1">
                  <c:v>2</c:v>
                </c:pt>
                <c:pt idx="2">
                  <c:v>1</c:v>
                </c:pt>
                <c:pt idx="3">
                  <c:v>0.5</c:v>
                </c:pt>
                <c:pt idx="4">
                  <c:v>0.2</c:v>
                </c:pt>
              </c:numCache>
            </c:numRef>
          </c:val>
        </c:ser>
        <c:ser>
          <c:idx val="1"/>
          <c:order val="1"/>
          <c:tx>
            <c:strRef>
              <c:f>bmc!$C$1</c:f>
              <c:strCache>
                <c:ptCount val="1"/>
                <c:pt idx="0">
                  <c:v>CPU</c:v>
                </c:pt>
              </c:strCache>
            </c:strRef>
          </c:tx>
          <c:marker>
            <c:symbol val="none"/>
          </c:marker>
          <c:cat>
            <c:numRef>
              <c:f>bmc!$A$2:$A$6</c:f>
              <c:numCache>
                <c:formatCode>General</c:formatCode>
                <c:ptCount val="5"/>
                <c:pt idx="0">
                  <c:v>1</c:v>
                </c:pt>
                <c:pt idx="1">
                  <c:v>2</c:v>
                </c:pt>
                <c:pt idx="2">
                  <c:v>4</c:v>
                </c:pt>
                <c:pt idx="3">
                  <c:v>8</c:v>
                </c:pt>
                <c:pt idx="4">
                  <c:v>16</c:v>
                </c:pt>
              </c:numCache>
            </c:numRef>
          </c:cat>
          <c:val>
            <c:numRef>
              <c:f>bmc!$C$2:$C$6</c:f>
              <c:numCache>
                <c:formatCode>General</c:formatCode>
                <c:ptCount val="5"/>
                <c:pt idx="0">
                  <c:v>4.0999999999999996</c:v>
                </c:pt>
                <c:pt idx="1">
                  <c:v>4.0999999999999996</c:v>
                </c:pt>
                <c:pt idx="2">
                  <c:v>4.0999999999999996</c:v>
                </c:pt>
                <c:pt idx="3">
                  <c:v>4.0999999999999996</c:v>
                </c:pt>
                <c:pt idx="4">
                  <c:v>4.0999999999999996</c:v>
                </c:pt>
              </c:numCache>
            </c:numRef>
          </c:val>
        </c:ser>
        <c:ser>
          <c:idx val="2"/>
          <c:order val="2"/>
          <c:tx>
            <c:strRef>
              <c:f>bmc!$D$1</c:f>
              <c:strCache>
                <c:ptCount val="1"/>
                <c:pt idx="0">
                  <c:v>SYS</c:v>
                </c:pt>
              </c:strCache>
            </c:strRef>
          </c:tx>
          <c:marker>
            <c:symbol val="none"/>
          </c:marker>
          <c:cat>
            <c:numRef>
              <c:f>bmc!$A$2:$A$6</c:f>
              <c:numCache>
                <c:formatCode>General</c:formatCode>
                <c:ptCount val="5"/>
                <c:pt idx="0">
                  <c:v>1</c:v>
                </c:pt>
                <c:pt idx="1">
                  <c:v>2</c:v>
                </c:pt>
                <c:pt idx="2">
                  <c:v>4</c:v>
                </c:pt>
                <c:pt idx="3">
                  <c:v>8</c:v>
                </c:pt>
                <c:pt idx="4">
                  <c:v>16</c:v>
                </c:pt>
              </c:numCache>
            </c:numRef>
          </c:cat>
          <c:val>
            <c:numRef>
              <c:f>bmc!$D$2:$D$6</c:f>
              <c:numCache>
                <c:formatCode>General</c:formatCode>
                <c:ptCount val="5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</c:numCache>
            </c:numRef>
          </c:val>
        </c:ser>
        <c:marker val="1"/>
        <c:axId val="79398400"/>
        <c:axId val="79708544"/>
      </c:lineChart>
      <c:catAx>
        <c:axId val="79398400"/>
        <c:scaling>
          <c:orientation val="minMax"/>
        </c:scaling>
        <c:axPos val="b"/>
        <c:numFmt formatCode="General" sourceLinked="1"/>
        <c:tickLblPos val="nextTo"/>
        <c:crossAx val="79708544"/>
        <c:crosses val="autoZero"/>
        <c:auto val="1"/>
        <c:lblAlgn val="ctr"/>
        <c:lblOffset val="100"/>
      </c:catAx>
      <c:valAx>
        <c:axId val="79708544"/>
        <c:scaling>
          <c:orientation val="minMax"/>
        </c:scaling>
        <c:axPos val="l"/>
        <c:majorGridlines/>
        <c:numFmt formatCode="General" sourceLinked="1"/>
        <c:tickLblPos val="nextTo"/>
        <c:crossAx val="79398400"/>
        <c:crosses val="autoZero"/>
        <c:crossBetween val="between"/>
      </c:valAx>
    </c:plotArea>
    <c:legend>
      <c:legendPos val="r"/>
      <c:layout/>
    </c:legend>
    <c:plotVisOnly val="1"/>
  </c:chart>
  <c:externalData r:id="rId1"/>
</c:chartSpace>
</file>

<file path=ppt/handoutMasters/_rels/handout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11" descr="BKG-12x-Rules.jpg"/>
          <p:cNvPicPr>
            <a:picLocks noChangeAspect="1"/>
          </p:cNvPicPr>
          <p:nvPr/>
        </p:nvPicPr>
        <p:blipFill>
          <a:blip r:embed="rId2"/>
          <a:srcRect l="24028" t="92223"/>
          <a:stretch>
            <a:fillRect/>
          </a:stretch>
        </p:blipFill>
        <p:spPr bwMode="auto">
          <a:xfrm>
            <a:off x="0" y="8686800"/>
            <a:ext cx="69342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55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538763" y="76200"/>
            <a:ext cx="3005983" cy="231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382" tIns="46191" rIns="92382" bIns="46191" numCol="1" anchor="t" anchorCtr="0" compatLnSpc="1">
            <a:prstTxWarp prst="textNoShape">
              <a:avLst/>
            </a:prstTxWarp>
          </a:bodyPr>
          <a:lstStyle>
            <a:lvl1pPr defTabSz="923925">
              <a:defRPr sz="1000">
                <a:latin typeface="Tahoma" pitchFamily="-112" charset="0"/>
                <a:ea typeface="+mn-ea"/>
              </a:defRPr>
            </a:lvl1pPr>
          </a:lstStyle>
          <a:p>
            <a:pPr>
              <a:defRPr/>
            </a:pPr>
            <a:r>
              <a:rPr lang="en-US"/>
              <a:t>Presentation Title</a:t>
            </a:r>
          </a:p>
        </p:txBody>
      </p:sp>
      <p:sp>
        <p:nvSpPr>
          <p:cNvPr id="6553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38763" y="307975"/>
            <a:ext cx="3005983" cy="230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382" tIns="46191" rIns="92382" bIns="46191" numCol="1" anchor="t" anchorCtr="0" compatLnSpc="1">
            <a:prstTxWarp prst="textNoShape">
              <a:avLst/>
            </a:prstTxWarp>
          </a:bodyPr>
          <a:lstStyle>
            <a:lvl1pPr defTabSz="923925">
              <a:defRPr sz="1000">
                <a:latin typeface="Tahoma" pitchFamily="-112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83985" y="8986839"/>
            <a:ext cx="383473" cy="230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382" tIns="46191" rIns="9238" bIns="46191"/>
          <a:lstStyle/>
          <a:p>
            <a:pPr algn="ctr" defTabSz="923925" eaLnBrk="0" hangingPunct="0">
              <a:defRPr/>
            </a:pPr>
            <a:fld id="{E1D35EB6-E66C-43CD-B392-6F0943B537E8}" type="slidenum">
              <a:rPr lang="en-US" sz="800">
                <a:solidFill>
                  <a:srgbClr val="7F7F7F"/>
                </a:solidFill>
                <a:latin typeface="Tahoma" pitchFamily="-112" charset="0"/>
                <a:ea typeface="ＭＳ Ｐゴシック" pitchFamily="-112" charset="-128"/>
              </a:rPr>
              <a:pPr algn="ctr" defTabSz="923925" eaLnBrk="0" hangingPunct="0">
                <a:defRPr/>
              </a:pPr>
              <a:t>‹#›</a:t>
            </a:fld>
            <a:endParaRPr lang="en-US" sz="800">
              <a:solidFill>
                <a:srgbClr val="7F7F7F"/>
              </a:solidFill>
              <a:latin typeface="Tahoma" pitchFamily="-112" charset="0"/>
              <a:ea typeface="ＭＳ Ｐゴシック" pitchFamily="-112" charset="-128"/>
            </a:endParaRPr>
          </a:p>
        </p:txBody>
      </p:sp>
      <p:sp>
        <p:nvSpPr>
          <p:cNvPr id="65560" name="Rectangle 24"/>
          <p:cNvSpPr>
            <a:spLocks noChangeArrowheads="1"/>
          </p:cNvSpPr>
          <p:nvPr/>
        </p:nvSpPr>
        <p:spPr bwMode="auto">
          <a:xfrm>
            <a:off x="462703" y="8986838"/>
            <a:ext cx="2616171" cy="233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382" tIns="46191" rIns="92382" bIns="46191"/>
          <a:lstStyle/>
          <a:p>
            <a:pPr defTabSz="923925">
              <a:defRPr/>
            </a:pPr>
            <a:r>
              <a:rPr lang="en-US" sz="800">
                <a:latin typeface="Tahoma" pitchFamily="-112" charset="0"/>
                <a:ea typeface="+mn-ea"/>
              </a:rPr>
              <a:t>Your Initials, Presentation Title, Month Year</a:t>
            </a:r>
          </a:p>
        </p:txBody>
      </p:sp>
      <p:grpSp>
        <p:nvGrpSpPr>
          <p:cNvPr id="24583" name="Group 25"/>
          <p:cNvGrpSpPr>
            <a:grpSpLocks/>
          </p:cNvGrpSpPr>
          <p:nvPr/>
        </p:nvGrpSpPr>
        <p:grpSpPr bwMode="auto">
          <a:xfrm>
            <a:off x="3375193" y="8880476"/>
            <a:ext cx="2446619" cy="327025"/>
            <a:chOff x="2445" y="4095"/>
            <a:chExt cx="1524" cy="204"/>
          </a:xfrm>
        </p:grpSpPr>
        <p:sp>
          <p:nvSpPr>
            <p:cNvPr id="65562" name="Text Box 26"/>
            <p:cNvSpPr txBox="1">
              <a:spLocks noChangeArrowheads="1"/>
            </p:cNvSpPr>
            <p:nvPr userDrawn="1"/>
          </p:nvSpPr>
          <p:spPr bwMode="auto">
            <a:xfrm>
              <a:off x="2445" y="4095"/>
              <a:ext cx="1524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92382" tIns="46191" rIns="92382" bIns="46191">
              <a:spAutoFit/>
            </a:bodyPr>
            <a:lstStyle/>
            <a:p>
              <a:pPr defTabSz="923925">
                <a:spcBef>
                  <a:spcPct val="50000"/>
                </a:spcBef>
                <a:defRPr/>
              </a:pPr>
              <a:r>
                <a:rPr lang="en-US" sz="700" dirty="0">
                  <a:solidFill>
                    <a:schemeClr val="bg2"/>
                  </a:solidFill>
                  <a:latin typeface="Tahoma" pitchFamily="-112" charset="0"/>
                  <a:ea typeface="ＭＳ Ｐゴシック" pitchFamily="-112" charset="-128"/>
                </a:rPr>
                <a:t>© 2010 Mentor Graphics Corp. Company Confidential</a:t>
              </a:r>
            </a:p>
          </p:txBody>
        </p:sp>
        <p:sp>
          <p:nvSpPr>
            <p:cNvPr id="1046" name="Text Box 22"/>
            <p:cNvSpPr txBox="1">
              <a:spLocks noChangeArrowheads="1"/>
            </p:cNvSpPr>
            <p:nvPr userDrawn="1"/>
          </p:nvSpPr>
          <p:spPr bwMode="auto">
            <a:xfrm>
              <a:off x="2448" y="4164"/>
              <a:ext cx="912" cy="1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2382" tIns="46191" rIns="230955" bIns="46191"/>
            <a:lstStyle/>
            <a:p>
              <a:pPr defTabSz="923925">
                <a:spcBef>
                  <a:spcPct val="50000"/>
                </a:spcBef>
                <a:defRPr/>
              </a:pPr>
              <a:r>
                <a:rPr lang="en-US" sz="800" b="1">
                  <a:solidFill>
                    <a:schemeClr val="bg2"/>
                  </a:solidFill>
                  <a:latin typeface="Tahoma" pitchFamily="-112" charset="0"/>
                  <a:ea typeface="ＭＳ Ｐゴシック" pitchFamily="-112" charset="-128"/>
                  <a:cs typeface="ＭＳ Ｐゴシック" pitchFamily="-112" charset="-128"/>
                </a:rPr>
                <a:t>www.mentor.com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xmlns="" val="120817212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882027" y="500064"/>
            <a:ext cx="1050589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382" tIns="46191" rIns="92382" bIns="46191" numCol="1" anchor="t" anchorCtr="0" compatLnSpc="1">
            <a:prstTxWarp prst="textNoShape">
              <a:avLst/>
            </a:prstTxWarp>
          </a:bodyPr>
          <a:lstStyle>
            <a:lvl1pPr algn="r" defTabSz="923925">
              <a:defRPr sz="900">
                <a:latin typeface="Tahoma" pitchFamily="-112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2531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393825" y="461963"/>
            <a:ext cx="4148138" cy="31115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758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94054" y="3611564"/>
            <a:ext cx="5546092" cy="4987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382" tIns="46191" rIns="92382" bIns="4619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4083510" y="6684964"/>
            <a:ext cx="4622271" cy="230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382" tIns="46191" rIns="92382" bIns="46191"/>
          <a:lstStyle/>
          <a:p>
            <a:pPr algn="r" defTabSz="923925" eaLnBrk="0" hangingPunct="0">
              <a:defRPr/>
            </a:pPr>
            <a:endParaRPr lang="en-US" sz="800">
              <a:solidFill>
                <a:srgbClr val="7F7F7F"/>
              </a:solidFill>
              <a:latin typeface="Tahoma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2" name="Rectangle 5"/>
          <p:cNvSpPr>
            <a:spLocks noChangeArrowheads="1"/>
          </p:cNvSpPr>
          <p:nvPr/>
        </p:nvSpPr>
        <p:spPr bwMode="auto">
          <a:xfrm>
            <a:off x="4083510" y="6684964"/>
            <a:ext cx="4622271" cy="230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382" tIns="46191" rIns="92382" bIns="46191"/>
          <a:lstStyle/>
          <a:p>
            <a:pPr algn="r" defTabSz="923925" eaLnBrk="0" hangingPunct="0">
              <a:defRPr/>
            </a:pPr>
            <a:endParaRPr lang="en-US" sz="800">
              <a:solidFill>
                <a:srgbClr val="7F7F7F"/>
              </a:solidFill>
              <a:latin typeface="Tahoma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83985" y="8986839"/>
            <a:ext cx="383473" cy="230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382" tIns="46191" rIns="9238" bIns="46191"/>
          <a:lstStyle/>
          <a:p>
            <a:pPr algn="ctr" defTabSz="923925" eaLnBrk="0" hangingPunct="0">
              <a:defRPr/>
            </a:pPr>
            <a:fld id="{D8B14DAF-1377-426B-8806-0A866473C1E8}" type="slidenum">
              <a:rPr lang="en-US" sz="800">
                <a:solidFill>
                  <a:srgbClr val="7F7F7F"/>
                </a:solidFill>
                <a:latin typeface="Tahoma" pitchFamily="-112" charset="0"/>
                <a:ea typeface="ＭＳ Ｐゴシック" pitchFamily="-112" charset="-128"/>
              </a:rPr>
              <a:pPr algn="ctr" defTabSz="923925" eaLnBrk="0" hangingPunct="0">
                <a:defRPr/>
              </a:pPr>
              <a:t>‹#›</a:t>
            </a:fld>
            <a:endParaRPr lang="en-US" sz="800">
              <a:solidFill>
                <a:srgbClr val="7F7F7F"/>
              </a:solidFill>
              <a:latin typeface="Tahoma" pitchFamily="-112" charset="0"/>
              <a:ea typeface="ＭＳ Ｐゴシック" pitchFamily="-112" charset="-128"/>
            </a:endParaRPr>
          </a:p>
        </p:txBody>
      </p:sp>
      <p:pic>
        <p:nvPicPr>
          <p:cNvPr id="22536" name="Picture 17" descr="bar a short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05130" y="8870950"/>
            <a:ext cx="3429070" cy="12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7607" name="Rectangle 23"/>
          <p:cNvSpPr>
            <a:spLocks noChangeArrowheads="1"/>
          </p:cNvSpPr>
          <p:nvPr/>
        </p:nvSpPr>
        <p:spPr bwMode="auto">
          <a:xfrm>
            <a:off x="462703" y="8986838"/>
            <a:ext cx="2616171" cy="233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382" tIns="46191" rIns="92382" bIns="46191"/>
          <a:lstStyle/>
          <a:p>
            <a:pPr defTabSz="923925">
              <a:defRPr/>
            </a:pPr>
            <a:r>
              <a:rPr lang="en-US" sz="800">
                <a:latin typeface="Tahoma" pitchFamily="-112" charset="0"/>
                <a:ea typeface="+mn-ea"/>
              </a:rPr>
              <a:t>Your Initials, Presentation Title, Month Year</a:t>
            </a:r>
          </a:p>
        </p:txBody>
      </p:sp>
      <p:grpSp>
        <p:nvGrpSpPr>
          <p:cNvPr id="22538" name="Group 24"/>
          <p:cNvGrpSpPr>
            <a:grpSpLocks/>
          </p:cNvGrpSpPr>
          <p:nvPr/>
        </p:nvGrpSpPr>
        <p:grpSpPr bwMode="auto">
          <a:xfrm>
            <a:off x="3375193" y="8880476"/>
            <a:ext cx="2446619" cy="327025"/>
            <a:chOff x="2445" y="4095"/>
            <a:chExt cx="1524" cy="204"/>
          </a:xfrm>
        </p:grpSpPr>
        <p:sp>
          <p:nvSpPr>
            <p:cNvPr id="67609" name="Text Box 25"/>
            <p:cNvSpPr txBox="1">
              <a:spLocks noChangeArrowheads="1"/>
            </p:cNvSpPr>
            <p:nvPr userDrawn="1"/>
          </p:nvSpPr>
          <p:spPr bwMode="auto">
            <a:xfrm>
              <a:off x="2445" y="4095"/>
              <a:ext cx="1524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92382" tIns="46191" rIns="92382" bIns="46191">
              <a:spAutoFit/>
            </a:bodyPr>
            <a:lstStyle/>
            <a:p>
              <a:pPr defTabSz="923925">
                <a:spcBef>
                  <a:spcPct val="50000"/>
                </a:spcBef>
                <a:defRPr/>
              </a:pPr>
              <a:r>
                <a:rPr lang="en-US" sz="700" dirty="0">
                  <a:solidFill>
                    <a:schemeClr val="bg2"/>
                  </a:solidFill>
                  <a:latin typeface="Tahoma" pitchFamily="-112" charset="0"/>
                  <a:ea typeface="ＭＳ Ｐゴシック" pitchFamily="-112" charset="-128"/>
                </a:rPr>
                <a:t>© 2010 Mentor Graphics Corp. Company Confidential</a:t>
              </a:r>
            </a:p>
          </p:txBody>
        </p:sp>
        <p:sp>
          <p:nvSpPr>
            <p:cNvPr id="1046" name="Text Box 22"/>
            <p:cNvSpPr txBox="1">
              <a:spLocks noChangeArrowheads="1"/>
            </p:cNvSpPr>
            <p:nvPr userDrawn="1"/>
          </p:nvSpPr>
          <p:spPr bwMode="auto">
            <a:xfrm>
              <a:off x="2448" y="4164"/>
              <a:ext cx="912" cy="1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2382" tIns="46191" rIns="230955" bIns="46191"/>
            <a:lstStyle/>
            <a:p>
              <a:pPr defTabSz="923925">
                <a:spcBef>
                  <a:spcPct val="50000"/>
                </a:spcBef>
                <a:defRPr/>
              </a:pPr>
              <a:r>
                <a:rPr lang="en-US" sz="800" b="1">
                  <a:solidFill>
                    <a:schemeClr val="bg2"/>
                  </a:solidFill>
                  <a:latin typeface="Tahoma" pitchFamily="-112" charset="0"/>
                  <a:ea typeface="ＭＳ Ｐゴシック" pitchFamily="-112" charset="-128"/>
                  <a:cs typeface="ＭＳ Ｐゴシック" pitchFamily="-112" charset="-128"/>
                </a:rPr>
                <a:t>www.mentor.com</a:t>
              </a:r>
            </a:p>
          </p:txBody>
        </p:sp>
      </p:grpSp>
      <p:pic>
        <p:nvPicPr>
          <p:cNvPr id="22539" name="Picture 12" descr="MGC-Logo_Black-72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54749" y="8951913"/>
            <a:ext cx="709900" cy="233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75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1"/>
            <a:ext cx="6934200" cy="423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228600" rIns="92382" bIns="45720" numCol="1" anchor="t" anchorCtr="1" compatLnSpc="1">
            <a:prstTxWarp prst="textNoShape">
              <a:avLst/>
            </a:prstTxWarp>
          </a:bodyPr>
          <a:lstStyle>
            <a:lvl1pPr algn="ctr" defTabSz="923925">
              <a:defRPr sz="900">
                <a:latin typeface="Tahoma" pitchFamily="-112" charset="0"/>
                <a:ea typeface="+mn-ea"/>
              </a:defRPr>
            </a:lvl1pPr>
          </a:lstStyle>
          <a:p>
            <a:pPr>
              <a:defRPr/>
            </a:pPr>
            <a:r>
              <a:rPr lang="en-US"/>
              <a:t>Presentation Title</a:t>
            </a:r>
          </a:p>
        </p:txBody>
      </p:sp>
    </p:spTree>
    <p:extLst>
      <p:ext uri="{BB962C8B-B14F-4D97-AF65-F5344CB8AC3E}">
        <p14:creationId xmlns:p14="http://schemas.microsoft.com/office/powerpoint/2010/main" xmlns="" val="2482339274"/>
      </p:ext>
    </p:extLst>
  </p:cSld>
  <p:clrMap bg1="lt1" tx1="dk1" bg2="lt2" tx2="dk2" accent1="accent1" accent2="accent2" accent3="accent3" accent4="accent4" accent5="accent5" accent6="accent6" hlink="hlink" folHlink="folHlink"/>
  <p:hf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ahoma" pitchFamily="-112" charset="0"/>
        <a:ea typeface="ＭＳ Ｐゴシック" pitchFamily="-112" charset="-128"/>
        <a:cs typeface="+mn-cs"/>
      </a:defRPr>
    </a:lvl1pPr>
    <a:lvl2pPr marL="293688" algn="l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Tahoma" pitchFamily="-112" charset="0"/>
        <a:ea typeface="ＭＳ Ｐゴシック" pitchFamily="-112" charset="-128"/>
        <a:cs typeface="+mn-cs"/>
      </a:defRPr>
    </a:lvl2pPr>
    <a:lvl3pPr marL="636588" algn="l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Tahoma" pitchFamily="-112" charset="0"/>
        <a:ea typeface="ＭＳ Ｐゴシック" pitchFamily="-112" charset="-128"/>
        <a:cs typeface="+mn-cs"/>
      </a:defRPr>
    </a:lvl3pPr>
    <a:lvl4pPr marL="979488" algn="l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Tahoma" pitchFamily="-112" charset="0"/>
        <a:ea typeface="ＭＳ Ｐゴシック" pitchFamily="-112" charset="-128"/>
        <a:cs typeface="+mn-cs"/>
      </a:defRPr>
    </a:lvl4pPr>
    <a:lvl5pPr marL="1322388" algn="l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Tahoma" pitchFamily="-112" charset="0"/>
        <a:ea typeface="ＭＳ Ｐゴシック" pitchFamily="-112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927279" y="8758246"/>
            <a:ext cx="3005346" cy="460379"/>
          </a:xfrm>
          <a:prstGeom prst="rect">
            <a:avLst/>
          </a:prstGeom>
          <a:noFill/>
        </p:spPr>
        <p:txBody>
          <a:bodyPr lIns="90864" tIns="45432" rIns="90864" bIns="45432"/>
          <a:lstStyle/>
          <a:p>
            <a:pPr defTabSz="804751"/>
            <a:fld id="{D5D131D6-514C-404D-936B-F97FE741ED67}" type="slidenum">
              <a:rPr lang="en-US"/>
              <a:pPr defTabSz="804751"/>
              <a:t>1</a:t>
            </a:fld>
            <a:endParaRPr lang="en-US" dirty="0"/>
          </a:p>
        </p:txBody>
      </p:sp>
      <p:sp>
        <p:nvSpPr>
          <p:cNvPr id="276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927183" y="8757302"/>
            <a:ext cx="3005449" cy="461325"/>
          </a:xfrm>
          <a:prstGeom prst="rect">
            <a:avLst/>
          </a:prstGeom>
          <a:noFill/>
        </p:spPr>
        <p:txBody>
          <a:bodyPr lIns="90654" tIns="45327" rIns="90654" bIns="45327"/>
          <a:lstStyle/>
          <a:p>
            <a:fld id="{F8F6C09A-D743-46A5-99BF-B0702DB614B8}" type="slidenum">
              <a:rPr lang="en-US"/>
              <a:pPr/>
              <a:t>3</a:t>
            </a:fld>
            <a:endParaRPr lang="en-US"/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85863" y="692150"/>
            <a:ext cx="4605337" cy="3455988"/>
          </a:xfrm>
          <a:ln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23304" y="4380226"/>
            <a:ext cx="5087592" cy="4147201"/>
          </a:xfrm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Presentation Title</a:t>
            </a:r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BKG-12-bx-title-IC.jp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8023" name="Rectangle 2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3457575" y="2852738"/>
            <a:ext cx="5313363" cy="541337"/>
          </a:xfrm>
        </p:spPr>
        <p:txBody>
          <a:bodyPr lIns="0" rIns="0"/>
          <a:lstStyle>
            <a:lvl1pPr marL="0" indent="0">
              <a:buFont typeface="Wingdings" pitchFamily="-112" charset="2"/>
              <a:buNone/>
              <a:tabLst>
                <a:tab pos="3886200" algn="l"/>
              </a:tabLst>
              <a:defRPr/>
            </a:lvl1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28007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457575" y="914400"/>
            <a:ext cx="5303838" cy="1752600"/>
          </a:xfrm>
        </p:spPr>
        <p:txBody>
          <a:bodyPr lIns="0" rIns="0"/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solidFill>
            <a:schemeClr val="bg1"/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IIT Engr - August 2011 D2S Operations Meeting</a:t>
            </a:r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66800"/>
          </a:xfrm>
        </p:spPr>
        <p:txBody>
          <a:bodyPr/>
          <a:lstStyle>
            <a:lvl1pPr>
              <a:defRPr sz="2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0" y="1316038"/>
            <a:ext cx="9144000" cy="5070475"/>
          </a:xfrm>
        </p:spPr>
        <p:txBody>
          <a:bodyPr/>
          <a:lstStyle/>
          <a:p>
            <a:pPr lvl="0"/>
            <a:r>
              <a:rPr lang="en-US" noProof="0" smtClean="0"/>
              <a:t>Click icon to add table</a:t>
            </a:r>
          </a:p>
        </p:txBody>
      </p:sp>
      <p:sp>
        <p:nvSpPr>
          <p:cNvPr id="4" name="Rectangle 2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IIT Engr - August 2011 D2S Operations Meeting</a:t>
            </a:r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6"/>
          <p:cNvSpPr>
            <a:spLocks noGrp="1" noChangeArrowheads="1"/>
          </p:cNvSpPr>
          <p:nvPr>
            <p:ph type="ftr" sz="quarter" idx="10"/>
          </p:nvPr>
        </p:nvSpPr>
        <p:spPr>
          <a:xfrm>
            <a:off x="495300" y="6553200"/>
            <a:ext cx="2361544" cy="215444"/>
          </a:xfrm>
        </p:spPr>
        <p:txBody>
          <a:bodyPr wrap="none">
            <a:spAutoFit/>
          </a:bodyPr>
          <a:lstStyle>
            <a:lvl1pPr>
              <a:defRPr smtClean="0"/>
            </a:lvl1pPr>
          </a:lstStyle>
          <a:p>
            <a:pPr>
              <a:defRPr/>
            </a:pPr>
            <a:r>
              <a:rPr lang="en-US" dirty="0" smtClean="0"/>
              <a:t>IIT </a:t>
            </a:r>
            <a:r>
              <a:rPr lang="en-US" dirty="0" err="1" smtClean="0"/>
              <a:t>Engr</a:t>
            </a:r>
            <a:r>
              <a:rPr lang="en-US" dirty="0" smtClean="0"/>
              <a:t> - August 2011 D2S Operations Meeting</a:t>
            </a:r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 descr="BKG 12 bx divider2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616200"/>
            <a:ext cx="7772400" cy="1612900"/>
          </a:xfrm>
        </p:spPr>
        <p:txBody>
          <a:bodyPr anchor="ctr" anchorCtr="1"/>
          <a:lstStyle>
            <a:lvl1pPr algn="ctr">
              <a:defRPr sz="3600" b="1" cap="all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71700"/>
            <a:ext cx="7772400" cy="444500"/>
          </a:xfrm>
        </p:spPr>
        <p:txBody>
          <a:bodyPr anchor="b"/>
          <a:lstStyle>
            <a:lvl1pPr marL="0" indent="0" algn="ctr">
              <a:buNone/>
              <a:defRPr sz="1600">
                <a:solidFill>
                  <a:schemeClr val="bg1"/>
                </a:solidFill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1316038"/>
            <a:ext cx="4495800" cy="50704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16038"/>
            <a:ext cx="4495800" cy="50704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Rectangle 26"/>
          <p:cNvSpPr>
            <a:spLocks noGrp="1" noChangeArrowheads="1"/>
          </p:cNvSpPr>
          <p:nvPr>
            <p:ph type="ftr" sz="quarter" idx="10"/>
          </p:nvPr>
        </p:nvSpPr>
        <p:spPr>
          <a:xfrm>
            <a:off x="381000" y="6477000"/>
            <a:ext cx="2895600" cy="231775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IIT Engr - August 2011 D2S Operations Meeting</a:t>
            </a:r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95400"/>
            <a:ext cx="4040188" cy="8794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295400"/>
            <a:ext cx="4041775" cy="8794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66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Rectangle 2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IIT Engr - August 2011 D2S Operations Meeting</a:t>
            </a:r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Rectangle 26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IIT Engr - August 2011 D2S Operations Meeting</a:t>
            </a:r>
            <a:endParaRPr lang="en-US"/>
          </a:p>
        </p:txBody>
      </p:sp>
      <p:sp>
        <p:nvSpPr>
          <p:cNvPr id="4" name="Slide Number Placeholder 9"/>
          <p:cNvSpPr>
            <a:spLocks noGrp="1"/>
          </p:cNvSpPr>
          <p:nvPr>
            <p:ph type="sldNum" sz="quarter" idx="11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Tahoma" pitchFamily="-112" charset="0"/>
                <a:ea typeface="ＭＳ Ｐゴシック" pitchFamily="-112" charset="-128"/>
              </a:defRPr>
            </a:lvl1pPr>
          </a:lstStyle>
          <a:p>
            <a:pPr>
              <a:defRPr/>
            </a:pPr>
            <a:fld id="{90A35C11-5D5E-4562-8BF6-70CE365612B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1143000"/>
            <a:ext cx="9144000" cy="228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IIT Engr - August 2011 D2S Operations Meeting</a:t>
            </a:r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with top ru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IIT Engr - August 2011 D2S Operations Meeting</a:t>
            </a:r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solidFill>
            <a:schemeClr val="bg1"/>
          </a:solidFill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solidFill>
            <a:schemeClr val="bg1"/>
          </a:solidFill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solidFill>
            <a:schemeClr val="bg1"/>
          </a:solidFill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IIT Engr - August 2011 D2S Operations Meeting</a:t>
            </a:r>
            <a:endParaRPr lang="en-US"/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1" descr="BKG-12x-Rules.jpg"/>
          <p:cNvPicPr>
            <a:picLocks noChangeAspect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0" y="1316038"/>
            <a:ext cx="9144000" cy="5070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457200" tIns="45720" rIns="45720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0" y="6615113"/>
            <a:ext cx="379413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Ins="9144"/>
          <a:lstStyle/>
          <a:p>
            <a:pPr algn="ctr" eaLnBrk="0" hangingPunct="0">
              <a:defRPr/>
            </a:pPr>
            <a:fld id="{6A1B6773-A44E-4130-BA25-1927EF0C755D}" type="slidenum">
              <a:rPr lang="en-US" sz="800">
                <a:solidFill>
                  <a:schemeClr val="tx2"/>
                </a:solidFill>
                <a:latin typeface="Tahoma" pitchFamily="-112" charset="0"/>
                <a:ea typeface="ＭＳ Ｐゴシック" pitchFamily="-112" charset="-128"/>
              </a:rPr>
              <a:pPr algn="ctr" eaLnBrk="0" hangingPunct="0">
                <a:defRPr/>
              </a:pPr>
              <a:t>‹#›</a:t>
            </a:fld>
            <a:endParaRPr lang="en-US" sz="800">
              <a:solidFill>
                <a:schemeClr val="tx2"/>
              </a:solidFill>
              <a:latin typeface="Tahoma" pitchFamily="-112" charset="0"/>
              <a:ea typeface="ＭＳ Ｐゴシック" pitchFamily="-112" charset="-128"/>
            </a:endParaRPr>
          </a:p>
        </p:txBody>
      </p:sp>
      <p:sp>
        <p:nvSpPr>
          <p:cNvPr id="1029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91440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457200" tIns="45720" rIns="45720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50" name="Rectangle 2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74650" y="6615113"/>
            <a:ext cx="2895600" cy="231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800" smtClean="0">
                <a:solidFill>
                  <a:schemeClr val="tx2"/>
                </a:solidFill>
                <a:latin typeface="Tahoma" pitchFamily="-112" charset="0"/>
                <a:ea typeface="+mn-ea"/>
              </a:defRPr>
            </a:lvl1pPr>
          </a:lstStyle>
          <a:p>
            <a:pPr>
              <a:defRPr/>
            </a:pPr>
            <a:r>
              <a:rPr lang="en-US" smtClean="0"/>
              <a:t>IIT Engr - August 2011 D2S Operations Meeting</a:t>
            </a:r>
            <a:endParaRPr lang="en-US"/>
          </a:p>
        </p:txBody>
      </p:sp>
      <p:grpSp>
        <p:nvGrpSpPr>
          <p:cNvPr id="1031" name="Group 30"/>
          <p:cNvGrpSpPr>
            <a:grpSpLocks/>
          </p:cNvGrpSpPr>
          <p:nvPr/>
        </p:nvGrpSpPr>
        <p:grpSpPr bwMode="auto">
          <a:xfrm>
            <a:off x="5648325" y="6510338"/>
            <a:ext cx="2419350" cy="323850"/>
            <a:chOff x="2445" y="4095"/>
            <a:chExt cx="1524" cy="204"/>
          </a:xfrm>
        </p:grpSpPr>
        <p:sp>
          <p:nvSpPr>
            <p:cNvPr id="1048" name="Text Box 24"/>
            <p:cNvSpPr txBox="1">
              <a:spLocks noChangeArrowheads="1"/>
            </p:cNvSpPr>
            <p:nvPr userDrawn="1"/>
          </p:nvSpPr>
          <p:spPr bwMode="auto">
            <a:xfrm>
              <a:off x="2445" y="4095"/>
              <a:ext cx="1524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en-US" sz="700">
                  <a:solidFill>
                    <a:schemeClr val="tx2"/>
                  </a:solidFill>
                  <a:latin typeface="Tahoma" pitchFamily="-112" charset="0"/>
                  <a:ea typeface="ＭＳ Ｐゴシック" pitchFamily="-112" charset="-128"/>
                </a:rPr>
                <a:t>© 2010 Mentor Graphics Corp. Company Confidential</a:t>
              </a:r>
            </a:p>
          </p:txBody>
        </p:sp>
        <p:sp>
          <p:nvSpPr>
            <p:cNvPr id="1046" name="Text Box 22"/>
            <p:cNvSpPr txBox="1">
              <a:spLocks noChangeArrowheads="1"/>
            </p:cNvSpPr>
            <p:nvPr userDrawn="1"/>
          </p:nvSpPr>
          <p:spPr bwMode="auto">
            <a:xfrm>
              <a:off x="2448" y="4164"/>
              <a:ext cx="912" cy="1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rIns="228600"/>
            <a:lstStyle/>
            <a:p>
              <a:pPr>
                <a:spcBef>
                  <a:spcPct val="50000"/>
                </a:spcBef>
                <a:defRPr/>
              </a:pPr>
              <a:r>
                <a:rPr lang="en-US" sz="800" b="1">
                  <a:solidFill>
                    <a:schemeClr val="tx2"/>
                  </a:solidFill>
                  <a:latin typeface="Tahoma" pitchFamily="-112" charset="0"/>
                  <a:ea typeface="ＭＳ Ｐゴシック" pitchFamily="-112" charset="-128"/>
                  <a:cs typeface="ＭＳ Ｐゴシック" pitchFamily="-112" charset="-128"/>
                </a:rPr>
                <a:t>www.mentor.com</a:t>
              </a: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7" r:id="rId1"/>
    <p:sldLayoutId id="2147483748" r:id="rId2"/>
    <p:sldLayoutId id="2147483749" r:id="rId3"/>
    <p:sldLayoutId id="2147483741" r:id="rId4"/>
    <p:sldLayoutId id="2147483742" r:id="rId5"/>
    <p:sldLayoutId id="2147483750" r:id="rId6"/>
    <p:sldLayoutId id="2147483751" r:id="rId7"/>
    <p:sldLayoutId id="2147483743" r:id="rId8"/>
    <p:sldLayoutId id="2147483744" r:id="rId9"/>
    <p:sldLayoutId id="2147483745" r:id="rId10"/>
    <p:sldLayoutId id="2147483746" r:id="rId11"/>
  </p:sldLayoutIdLst>
  <p:transition>
    <p:fade/>
  </p:transition>
  <p:timing>
    <p:tnLst>
      <p:par>
        <p:cTn id="1" dur="indefinite" restart="never" nodeType="tmRoot"/>
      </p:par>
    </p:tnLst>
  </p:timing>
  <p:hf sldNum="0"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+mj-lt"/>
          <a:ea typeface="ＭＳ Ｐゴシック" pitchFamily="-112" charset="-128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Tahoma" pitchFamily="-112" charset="0"/>
          <a:ea typeface="ＭＳ Ｐゴシック" pitchFamily="-112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Tahoma" pitchFamily="-112" charset="0"/>
          <a:ea typeface="ＭＳ Ｐゴシック" pitchFamily="-112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Tahoma" pitchFamily="-112" charset="0"/>
          <a:ea typeface="ＭＳ Ｐゴシック" pitchFamily="-112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Tahoma" pitchFamily="-112" charset="0"/>
          <a:ea typeface="ＭＳ Ｐゴシック" pitchFamily="-112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ahoma" pitchFamily="-112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ahoma" pitchFamily="-112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ahoma" pitchFamily="-112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ahoma" pitchFamily="-112" charset="0"/>
        </a:defRPr>
      </a:lvl9pPr>
    </p:titleStyle>
    <p:bodyStyle>
      <a:lvl1pPr marL="342900" indent="-342900" algn="l" rtl="0" eaLnBrk="1" fontAlgn="base" hangingPunct="1">
        <a:spcBef>
          <a:spcPct val="30000"/>
        </a:spcBef>
        <a:spcAft>
          <a:spcPct val="0"/>
        </a:spcAft>
        <a:buClr>
          <a:srgbClr val="428C8A"/>
        </a:buClr>
        <a:buSzPct val="80000"/>
        <a:buFont typeface="Wingdings" pitchFamily="2" charset="2"/>
        <a:buChar char="n"/>
        <a:defRPr sz="2400">
          <a:solidFill>
            <a:schemeClr val="tx2"/>
          </a:solidFill>
          <a:latin typeface="+mn-lt"/>
          <a:ea typeface="ＭＳ Ｐゴシック" pitchFamily="-112" charset="-128"/>
          <a:cs typeface="+mn-cs"/>
        </a:defRPr>
      </a:lvl1pPr>
      <a:lvl2pPr marL="803275" indent="-346075" algn="l" rtl="0" eaLnBrk="1" fontAlgn="base" hangingPunct="1">
        <a:spcBef>
          <a:spcPct val="0"/>
        </a:spcBef>
        <a:spcAft>
          <a:spcPct val="0"/>
        </a:spcAft>
        <a:buClr>
          <a:schemeClr val="bg2"/>
        </a:buClr>
        <a:buFont typeface="Tahoma" pitchFamily="34" charset="0"/>
        <a:buChar char="—"/>
        <a:defRPr sz="2000">
          <a:solidFill>
            <a:schemeClr val="bg2"/>
          </a:solidFill>
          <a:latin typeface="+mn-lt"/>
          <a:ea typeface="ＭＳ Ｐゴシック" pitchFamily="-112" charset="-128"/>
        </a:defRPr>
      </a:lvl2pPr>
      <a:lvl3pPr marL="1193800" indent="-228600" algn="l" rtl="0" eaLnBrk="1" fontAlgn="base" hangingPunct="1">
        <a:spcBef>
          <a:spcPct val="0"/>
        </a:spcBef>
        <a:spcAft>
          <a:spcPct val="0"/>
        </a:spcAft>
        <a:buClr>
          <a:schemeClr val="bg2"/>
        </a:buClr>
        <a:buFont typeface="Tahoma" pitchFamily="34" charset="0"/>
        <a:buChar char="–"/>
        <a:defRPr>
          <a:solidFill>
            <a:schemeClr val="bg2"/>
          </a:solidFill>
          <a:latin typeface="+mn-lt"/>
          <a:ea typeface="ＭＳ Ｐゴシック" pitchFamily="-112" charset="-128"/>
        </a:defRPr>
      </a:lvl3pPr>
      <a:lvl4pPr marL="1600200" indent="-228600" algn="l" rtl="0" eaLnBrk="1" fontAlgn="base" hangingPunct="1">
        <a:spcBef>
          <a:spcPct val="0"/>
        </a:spcBef>
        <a:spcAft>
          <a:spcPct val="0"/>
        </a:spcAft>
        <a:buClr>
          <a:schemeClr val="bg2"/>
        </a:buClr>
        <a:buFont typeface="Tahoma" pitchFamily="34" charset="0"/>
        <a:buChar char="–"/>
        <a:defRPr sz="1600">
          <a:solidFill>
            <a:schemeClr val="bg2"/>
          </a:solidFill>
          <a:latin typeface="+mn-lt"/>
          <a:ea typeface="ＭＳ Ｐゴシック" pitchFamily="-112" charset="-128"/>
        </a:defRPr>
      </a:lvl4pPr>
      <a:lvl5pPr marL="2057400" indent="-228600" algn="l" rtl="0" eaLnBrk="1" fontAlgn="base" hangingPunct="1">
        <a:spcBef>
          <a:spcPct val="30000"/>
        </a:spcBef>
        <a:spcAft>
          <a:spcPct val="0"/>
        </a:spcAft>
        <a:buClr>
          <a:schemeClr val="bg2"/>
        </a:buClr>
        <a:buFont typeface="Tahoma" pitchFamily="34" charset="0"/>
        <a:defRPr sz="1600">
          <a:solidFill>
            <a:schemeClr val="bg2"/>
          </a:solidFill>
          <a:latin typeface="+mn-lt"/>
          <a:ea typeface="ＭＳ Ｐゴシック" pitchFamily="-112" charset="-128"/>
        </a:defRPr>
      </a:lvl5pPr>
      <a:lvl6pPr marL="2514600" indent="-228600" algn="l" rtl="0" eaLnBrk="1" fontAlgn="base" hangingPunct="1">
        <a:spcBef>
          <a:spcPct val="30000"/>
        </a:spcBef>
        <a:spcAft>
          <a:spcPct val="0"/>
        </a:spcAft>
        <a:buClr>
          <a:schemeClr val="bg2"/>
        </a:buClr>
        <a:buFont typeface="Tahoma" pitchFamily="-112" charset="0"/>
        <a:defRPr sz="1600">
          <a:solidFill>
            <a:schemeClr val="bg2"/>
          </a:solidFill>
          <a:latin typeface="+mn-lt"/>
          <a:ea typeface="ＭＳ Ｐゴシック" pitchFamily="-112" charset="-128"/>
        </a:defRPr>
      </a:lvl6pPr>
      <a:lvl7pPr marL="2971800" indent="-228600" algn="l" rtl="0" eaLnBrk="1" fontAlgn="base" hangingPunct="1">
        <a:spcBef>
          <a:spcPct val="30000"/>
        </a:spcBef>
        <a:spcAft>
          <a:spcPct val="0"/>
        </a:spcAft>
        <a:buClr>
          <a:schemeClr val="bg2"/>
        </a:buClr>
        <a:buFont typeface="Tahoma" pitchFamily="-112" charset="0"/>
        <a:defRPr sz="1600">
          <a:solidFill>
            <a:schemeClr val="bg2"/>
          </a:solidFill>
          <a:latin typeface="+mn-lt"/>
          <a:ea typeface="ＭＳ Ｐゴシック" pitchFamily="-112" charset="-128"/>
        </a:defRPr>
      </a:lvl7pPr>
      <a:lvl8pPr marL="3429000" indent="-228600" algn="l" rtl="0" eaLnBrk="1" fontAlgn="base" hangingPunct="1">
        <a:spcBef>
          <a:spcPct val="30000"/>
        </a:spcBef>
        <a:spcAft>
          <a:spcPct val="0"/>
        </a:spcAft>
        <a:buClr>
          <a:schemeClr val="bg2"/>
        </a:buClr>
        <a:buFont typeface="Tahoma" pitchFamily="-112" charset="0"/>
        <a:defRPr sz="1600">
          <a:solidFill>
            <a:schemeClr val="bg2"/>
          </a:solidFill>
          <a:latin typeface="+mn-lt"/>
          <a:ea typeface="ＭＳ Ｐゴシック" pitchFamily="-112" charset="-128"/>
        </a:defRPr>
      </a:lvl8pPr>
      <a:lvl9pPr marL="3886200" indent="-228600" algn="l" rtl="0" eaLnBrk="1" fontAlgn="base" hangingPunct="1">
        <a:spcBef>
          <a:spcPct val="30000"/>
        </a:spcBef>
        <a:spcAft>
          <a:spcPct val="0"/>
        </a:spcAft>
        <a:buClr>
          <a:schemeClr val="bg2"/>
        </a:buClr>
        <a:buFont typeface="Tahoma" pitchFamily="-112" charset="0"/>
        <a:defRPr sz="1600">
          <a:solidFill>
            <a:schemeClr val="bg2"/>
          </a:solidFill>
          <a:latin typeface="+mn-lt"/>
          <a:ea typeface="ＭＳ Ｐゴシック" pitchFamily="-112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>
              <a:tabLst>
                <a:tab pos="3711575" algn="l"/>
              </a:tabLst>
            </a:pPr>
            <a:r>
              <a:rPr lang="en-US" sz="3400" dirty="0" err="1" smtClean="0"/>
              <a:t>Tcl</a:t>
            </a:r>
            <a:r>
              <a:rPr lang="en-US" sz="3400" dirty="0" smtClean="0"/>
              <a:t>/</a:t>
            </a:r>
            <a:r>
              <a:rPr lang="en-US" sz="3400" dirty="0" err="1" smtClean="0"/>
              <a:t>Tk</a:t>
            </a:r>
            <a:r>
              <a:rPr lang="en-US" sz="3400" dirty="0" smtClean="0"/>
              <a:t> Conference 2012 </a:t>
            </a:r>
            <a:br>
              <a:rPr lang="en-US" sz="3400" dirty="0" smtClean="0"/>
            </a:br>
            <a:r>
              <a:rPr lang="en-US" sz="3400" dirty="0" smtClean="0"/>
              <a:t>Pulling Out All The Stops – Part II</a:t>
            </a:r>
            <a:endParaRPr lang="en-US" sz="2800" dirty="0" smtClean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505200" y="2819400"/>
            <a:ext cx="4876800" cy="2667000"/>
          </a:xfrm>
        </p:spPr>
        <p:txBody>
          <a:bodyPr/>
          <a:lstStyle/>
          <a:p>
            <a:endParaRPr lang="en-US" dirty="0" smtClean="0"/>
          </a:p>
          <a:p>
            <a:r>
              <a:rPr lang="en-US" dirty="0" smtClean="0"/>
              <a:t>Phil Brooks</a:t>
            </a:r>
          </a:p>
          <a:p>
            <a:endParaRPr lang="en-US" dirty="0" smtClean="0"/>
          </a:p>
          <a:p>
            <a:r>
              <a:rPr lang="en-US" dirty="0" smtClean="0"/>
              <a:t>November 15, 2012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Task Queue and thread pool pattern</a:t>
            </a:r>
            <a:endParaRPr lang="en-US" dirty="0"/>
          </a:p>
        </p:txBody>
      </p:sp>
      <p:pic>
        <p:nvPicPr>
          <p:cNvPr id="5" name="Content Placeholder 4" descr="400px-Thread_pool.svg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90599" y="1828800"/>
            <a:ext cx="6773333" cy="3505200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IIT Engr - August 2011 D2S Operations Meeting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990600" y="5638800"/>
            <a:ext cx="6858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from Wikipedia article on Thread Pool pattern</a:t>
            </a:r>
            <a:endParaRPr lang="en-US" sz="1400" dirty="0"/>
          </a:p>
        </p:txBody>
      </p:sp>
    </p:spTree>
  </p:cSld>
  <p:clrMapOvr>
    <a:masterClrMapping/>
  </p:clrMapOvr>
  <p:transition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Task Queue and Thread Pool API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Basic work flow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Define a task (data and code)</a:t>
            </a:r>
          </a:p>
          <a:p>
            <a:pPr lvl="1"/>
            <a:r>
              <a:rPr lang="en-US" dirty="0" smtClean="0"/>
              <a:t>Put it in the queue</a:t>
            </a:r>
          </a:p>
          <a:p>
            <a:pPr lvl="1"/>
            <a:r>
              <a:rPr lang="en-US" dirty="0" smtClean="0"/>
              <a:t>Wait until it is done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While working on a task: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Create thread specific storage (</a:t>
            </a:r>
            <a:r>
              <a:rPr lang="en-US" dirty="0" err="1" smtClean="0"/>
              <a:t>Tcl_CreateInterp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do calculations (</a:t>
            </a:r>
            <a:r>
              <a:rPr lang="en-US" dirty="0" err="1" smtClean="0"/>
              <a:t>Tcl_EvalObjv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return results</a:t>
            </a:r>
          </a:p>
          <a:p>
            <a:endParaRPr lang="en-US" dirty="0" smtClean="0"/>
          </a:p>
          <a:p>
            <a:r>
              <a:rPr lang="en-US" dirty="0" smtClean="0"/>
              <a:t>Where does </a:t>
            </a:r>
            <a:r>
              <a:rPr lang="en-US" dirty="0" err="1" smtClean="0"/>
              <a:t>Tcl_DeleteInterp</a:t>
            </a:r>
            <a:r>
              <a:rPr lang="en-US" dirty="0" smtClean="0"/>
              <a:t> go?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IIT Engr - August 2011 D2S Operations Meeting</a:t>
            </a:r>
            <a:endParaRPr lang="en-US" dirty="0"/>
          </a:p>
        </p:txBody>
      </p:sp>
    </p:spTree>
  </p:cSld>
  <p:clrMapOvr>
    <a:masterClrMapping/>
  </p:clrMapOvr>
  <p:transition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to clean up the interpreters?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Loop through them and delete them from the main thread</a:t>
            </a:r>
          </a:p>
          <a:p>
            <a:pPr lvl="1"/>
            <a:r>
              <a:rPr lang="en-US" dirty="0" smtClean="0"/>
              <a:t>Right?</a:t>
            </a:r>
          </a:p>
          <a:p>
            <a:pPr lvl="1"/>
            <a:endParaRPr lang="en-US" dirty="0" smtClean="0"/>
          </a:p>
          <a:p>
            <a:pPr>
              <a:buNone/>
            </a:pPr>
            <a:r>
              <a:rPr lang="en-US" sz="1800" i="1" dirty="0" smtClean="0"/>
              <a:t>Threads would individually calculate, using </a:t>
            </a:r>
            <a:r>
              <a:rPr lang="en-US" sz="1800" i="1" dirty="0" err="1" smtClean="0"/>
              <a:t>Tcl</a:t>
            </a:r>
            <a:r>
              <a:rPr lang="en-US" sz="1800" i="1" dirty="0" smtClean="0"/>
              <a:t> and they ran nicely in parallel.</a:t>
            </a:r>
          </a:p>
          <a:p>
            <a:pPr>
              <a:buNone/>
            </a:pPr>
            <a:r>
              <a:rPr lang="en-US" sz="1800" i="1" dirty="0" smtClean="0"/>
              <a:t>At the end of the processing, once all of the tasks were done and the threads all</a:t>
            </a:r>
          </a:p>
          <a:p>
            <a:pPr>
              <a:buNone/>
            </a:pPr>
            <a:r>
              <a:rPr lang="en-US" sz="1800" i="1" dirty="0" smtClean="0"/>
              <a:t>quietly parked in their Calibre threading model parking slots, I would loop </a:t>
            </a:r>
          </a:p>
          <a:p>
            <a:pPr>
              <a:buNone/>
            </a:pPr>
            <a:r>
              <a:rPr lang="en-US" sz="1800" i="1" dirty="0" smtClean="0"/>
              <a:t>through on the main thread and destroy each interpreter. This is where </a:t>
            </a:r>
          </a:p>
          <a:p>
            <a:pPr>
              <a:buNone/>
            </a:pPr>
            <a:r>
              <a:rPr lang="en-US" sz="1800" i="1" dirty="0" smtClean="0"/>
              <a:t>things would go terribly wrong. Crashes, memory leaks, unclosed files, etc..</a:t>
            </a:r>
          </a:p>
          <a:p>
            <a:endParaRPr lang="en-US" dirty="0" smtClean="0"/>
          </a:p>
          <a:p>
            <a:r>
              <a:rPr lang="en-US" dirty="0" smtClean="0"/>
              <a:t>I was able to reproduce the behavior in a small C/</a:t>
            </a:r>
            <a:r>
              <a:rPr lang="en-US" dirty="0" err="1" smtClean="0"/>
              <a:t>Tcl</a:t>
            </a:r>
            <a:r>
              <a:rPr lang="en-US" dirty="0" smtClean="0"/>
              <a:t> </a:t>
            </a:r>
            <a:r>
              <a:rPr lang="en-US" dirty="0" err="1" smtClean="0"/>
              <a:t>testcase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IIT Engr - August 2011 D2S Operations Meeting</a:t>
            </a:r>
            <a:endParaRPr lang="en-US" dirty="0"/>
          </a:p>
        </p:txBody>
      </p:sp>
    </p:spTree>
  </p:cSld>
  <p:clrMapOvr>
    <a:masterClrMapping/>
  </p:clrMapOvr>
  <p:transition>
    <p:fad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Gerald spotted the problem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i="1" dirty="0" smtClean="0"/>
              <a:t>Gerald W. Lester: ...</a:t>
            </a:r>
            <a:endParaRPr lang="en-US" dirty="0" smtClean="0"/>
          </a:p>
          <a:p>
            <a:pPr>
              <a:buNone/>
            </a:pPr>
            <a:r>
              <a:rPr lang="en-US" i="1" dirty="0" smtClean="0">
                <a:solidFill>
                  <a:schemeClr val="bg1">
                    <a:lumMod val="65000"/>
                  </a:schemeClr>
                </a:solidFill>
              </a:rPr>
              <a:t>&gt; I also found that by deleting the interpreter inside the same  execution thread that it was created in,</a:t>
            </a:r>
            <a:endParaRPr lang="en-US" dirty="0" smtClean="0">
              <a:solidFill>
                <a:schemeClr val="bg1">
                  <a:lumMod val="65000"/>
                </a:schemeClr>
              </a:solidFill>
            </a:endParaRPr>
          </a:p>
          <a:p>
            <a:pPr>
              <a:buNone/>
            </a:pPr>
            <a:r>
              <a:rPr lang="en-US" i="1" dirty="0" smtClean="0"/>
              <a:t>Where else would you be deleting it from -- an interpreter is not supposed to be accessed by more than one thread. You may have many interpreters per thread (i.e. a thread can access/use many interpreters), but only one thread per interpreter (i.e. only a single thread should be accessing a given interpreter).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IIT Engr - August 2011 D2S Operations Meeting</a:t>
            </a:r>
            <a:endParaRPr lang="en-US" dirty="0"/>
          </a:p>
        </p:txBody>
      </p:sp>
    </p:spTree>
  </p:cSld>
  <p:clrMapOvr>
    <a:masterClrMapping/>
  </p:clrMapOvr>
  <p:transition>
    <p:fad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Review the documentation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i="1" dirty="0" smtClean="0"/>
          </a:p>
          <a:p>
            <a:pPr>
              <a:buNone/>
            </a:pPr>
            <a:r>
              <a:rPr lang="en-US" i="1" dirty="0" smtClean="0"/>
              <a:t>"At the C programming level, </a:t>
            </a:r>
            <a:r>
              <a:rPr lang="en-US" i="1" dirty="0" err="1" smtClean="0"/>
              <a:t>Tcl's</a:t>
            </a:r>
            <a:r>
              <a:rPr lang="en-US" i="1" dirty="0" smtClean="0"/>
              <a:t> threading model requires that a </a:t>
            </a:r>
            <a:r>
              <a:rPr lang="en-US" i="1" dirty="0" err="1" smtClean="0"/>
              <a:t>Tcl</a:t>
            </a:r>
            <a:r>
              <a:rPr lang="en-US" i="1" dirty="0" smtClean="0"/>
              <a:t> interpreter be managed by only one thread." p. 322</a:t>
            </a:r>
            <a:endParaRPr lang="en-US" dirty="0" smtClean="0"/>
          </a:p>
          <a:p>
            <a:pPr>
              <a:buNone/>
            </a:pPr>
            <a:endParaRPr lang="en-US" i="1" dirty="0" smtClean="0"/>
          </a:p>
          <a:p>
            <a:pPr>
              <a:buNone/>
            </a:pPr>
            <a:r>
              <a:rPr lang="en-US" i="1" dirty="0" smtClean="0"/>
              <a:t>"At the C programming level, </a:t>
            </a:r>
            <a:r>
              <a:rPr lang="en-US" i="1" dirty="0" err="1" smtClean="0"/>
              <a:t>Tcl's</a:t>
            </a:r>
            <a:r>
              <a:rPr lang="en-US" i="1" dirty="0" smtClean="0"/>
              <a:t> threading model requires that a </a:t>
            </a:r>
            <a:r>
              <a:rPr lang="en-US" i="1" dirty="0" err="1" smtClean="0"/>
              <a:t>Tcl</a:t>
            </a:r>
            <a:r>
              <a:rPr lang="en-US" i="1" dirty="0" smtClean="0"/>
              <a:t> interpreter be created, used and destroyed by only one thread. Interpreters cannot be used across multiple threads.“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IIT Engr - August 2011 D2S Operations Meeting</a:t>
            </a:r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MT Performance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IIT Engr - August 2011 D2S Operations Meeting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304800" y="1371600"/>
          <a:ext cx="4038600" cy="2514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6" name="Chart 5"/>
          <p:cNvGraphicFramePr/>
          <p:nvPr/>
        </p:nvGraphicFramePr>
        <p:xfrm>
          <a:off x="4648200" y="1371600"/>
          <a:ext cx="3886200" cy="2438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7" name="Chart 6"/>
          <p:cNvGraphicFramePr/>
          <p:nvPr/>
        </p:nvGraphicFramePr>
        <p:xfrm>
          <a:off x="304800" y="4038600"/>
          <a:ext cx="3962400" cy="2133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3505200" y="3124200"/>
            <a:ext cx="1219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err="1" smtClean="0"/>
              <a:t>Tcl</a:t>
            </a:r>
            <a:r>
              <a:rPr lang="en-US" sz="2000" dirty="0" smtClean="0"/>
              <a:t> 8.4</a:t>
            </a:r>
            <a:endParaRPr lang="en-US" sz="2000" dirty="0"/>
          </a:p>
        </p:txBody>
      </p:sp>
      <p:sp>
        <p:nvSpPr>
          <p:cNvPr id="9" name="TextBox 8"/>
          <p:cNvSpPr txBox="1"/>
          <p:nvPr/>
        </p:nvSpPr>
        <p:spPr>
          <a:xfrm>
            <a:off x="7772400" y="3124200"/>
            <a:ext cx="1066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err="1" smtClean="0"/>
              <a:t>Tcl</a:t>
            </a:r>
            <a:r>
              <a:rPr lang="en-US" sz="2000" dirty="0" smtClean="0"/>
              <a:t> 8.5</a:t>
            </a:r>
            <a:endParaRPr lang="en-US" sz="2000" dirty="0"/>
          </a:p>
        </p:txBody>
      </p:sp>
      <p:sp>
        <p:nvSpPr>
          <p:cNvPr id="10" name="TextBox 9"/>
          <p:cNvSpPr txBox="1"/>
          <p:nvPr/>
        </p:nvSpPr>
        <p:spPr>
          <a:xfrm>
            <a:off x="3505200" y="5562600"/>
            <a:ext cx="1219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err="1" smtClean="0"/>
              <a:t>Tcl</a:t>
            </a:r>
            <a:r>
              <a:rPr lang="en-US" sz="2000" dirty="0" smtClean="0"/>
              <a:t> 8.6</a:t>
            </a:r>
            <a:endParaRPr lang="en-US" sz="2000" dirty="0"/>
          </a:p>
        </p:txBody>
      </p:sp>
      <p:graphicFrame>
        <p:nvGraphicFramePr>
          <p:cNvPr id="11" name="Chart 10"/>
          <p:cNvGraphicFramePr/>
          <p:nvPr/>
        </p:nvGraphicFramePr>
        <p:xfrm>
          <a:off x="4648200" y="3962400"/>
          <a:ext cx="3962400" cy="2209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7848600" y="5486400"/>
            <a:ext cx="914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C++</a:t>
            </a:r>
            <a:endParaRPr lang="en-US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3" descr="BKG 12 bx End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7" name="Picture 4" descr="MGC PPT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773363" y="2597150"/>
            <a:ext cx="3603625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8" name="TextBox 9"/>
          <p:cNvSpPr txBox="1">
            <a:spLocks noChangeArrowheads="1"/>
          </p:cNvSpPr>
          <p:nvPr/>
        </p:nvSpPr>
        <p:spPr bwMode="auto">
          <a:xfrm>
            <a:off x="3205163" y="4013200"/>
            <a:ext cx="2738437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dist"/>
            <a:r>
              <a:rPr lang="en-US" sz="1600" b="1">
                <a:solidFill>
                  <a:schemeClr val="bg1"/>
                </a:solidFill>
              </a:rPr>
              <a:t>www.mentor.com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IIT Engr - August 2011 D2S Operations Meeting</a:t>
            </a:r>
            <a:endParaRPr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Purpose of the talk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Experiences developing for maximum performance with Threads in </a:t>
            </a:r>
            <a:r>
              <a:rPr lang="en-US" sz="2800" dirty="0" err="1" smtClean="0"/>
              <a:t>Tcl</a:t>
            </a:r>
            <a:endParaRPr lang="en-US" sz="2800" baseline="0" dirty="0" smtClean="0"/>
          </a:p>
          <a:p>
            <a:endParaRPr lang="en-US" sz="2800" baseline="0" dirty="0" smtClean="0"/>
          </a:p>
          <a:p>
            <a:pPr lvl="1"/>
            <a:r>
              <a:rPr lang="en-US" sz="2400" baseline="0" dirty="0" smtClean="0"/>
              <a:t>Recap Pulling Out All The</a:t>
            </a:r>
            <a:r>
              <a:rPr lang="en-US" sz="2400" dirty="0" smtClean="0"/>
              <a:t> Stops – part 1</a:t>
            </a:r>
          </a:p>
          <a:p>
            <a:pPr lvl="1"/>
            <a:endParaRPr lang="en-US" sz="2400" baseline="0" dirty="0" smtClean="0"/>
          </a:p>
          <a:p>
            <a:pPr lvl="1"/>
            <a:r>
              <a:rPr lang="en-US" sz="2400" dirty="0" smtClean="0"/>
              <a:t>Changing Customer usage patterns</a:t>
            </a:r>
          </a:p>
          <a:p>
            <a:pPr lvl="1"/>
            <a:endParaRPr lang="en-US" dirty="0" smtClean="0"/>
          </a:p>
          <a:p>
            <a:pPr lvl="1"/>
            <a:r>
              <a:rPr lang="en-US" sz="2400" dirty="0" smtClean="0"/>
              <a:t>Threads and Performance</a:t>
            </a:r>
          </a:p>
          <a:p>
            <a:pPr lvl="1"/>
            <a:endParaRPr lang="en-US" sz="2400" dirty="0" smtClean="0"/>
          </a:p>
          <a:p>
            <a:pPr lvl="1"/>
            <a:r>
              <a:rPr lang="en-US" sz="2400" dirty="0" smtClean="0"/>
              <a:t>Observations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IIT Engr - August 2011 D2S Operations Meeting</a:t>
            </a:r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495300" y="6553200"/>
            <a:ext cx="2499402" cy="215444"/>
          </a:xfrm>
          <a:noFill/>
        </p:spPr>
        <p:txBody>
          <a:bodyPr/>
          <a:lstStyle/>
          <a:p>
            <a:r>
              <a:rPr lang="en-US" dirty="0" smtClean="0"/>
              <a:t>IIT </a:t>
            </a:r>
            <a:r>
              <a:rPr lang="en-US" dirty="0" err="1" smtClean="0"/>
              <a:t>Engr</a:t>
            </a:r>
            <a:r>
              <a:rPr lang="en-US" dirty="0" smtClean="0"/>
              <a:t> – February, 2012 D2S Operations Meeting</a:t>
            </a:r>
            <a:endParaRPr lang="en-US" dirty="0"/>
          </a:p>
        </p:txBody>
      </p:sp>
      <p:sp>
        <p:nvSpPr>
          <p:cNvPr id="1126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Context Application</a:t>
            </a:r>
          </a:p>
        </p:txBody>
      </p:sp>
      <p:sp>
        <p:nvSpPr>
          <p:cNvPr id="1126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895350"/>
            <a:ext cx="8474075" cy="5962650"/>
          </a:xfrm>
        </p:spPr>
        <p:txBody>
          <a:bodyPr/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n-US" sz="2800" dirty="0" smtClean="0"/>
          </a:p>
          <a:p>
            <a:r>
              <a:rPr lang="en-US" sz="2800" dirty="0" smtClean="0"/>
              <a:t>Calibre LVS Device Extraction</a:t>
            </a:r>
          </a:p>
          <a:p>
            <a:pPr lvl="1"/>
            <a:r>
              <a:rPr lang="en-US" dirty="0" smtClean="0"/>
              <a:t>Uses geometric analysis to identify devices in a graphical database</a:t>
            </a:r>
          </a:p>
          <a:p>
            <a:pPr lvl="1"/>
            <a:r>
              <a:rPr lang="en-US" dirty="0" smtClean="0"/>
              <a:t>High Performance</a:t>
            </a:r>
          </a:p>
          <a:p>
            <a:pPr lvl="1"/>
            <a:r>
              <a:rPr lang="en-US" dirty="0" smtClean="0"/>
              <a:t>Multi-threaded execution</a:t>
            </a:r>
          </a:p>
          <a:p>
            <a:pPr lvl="1"/>
            <a:r>
              <a:rPr lang="en-US" dirty="0" smtClean="0"/>
              <a:t>User programmability</a:t>
            </a:r>
          </a:p>
          <a:p>
            <a:pPr lvl="2"/>
            <a:r>
              <a:rPr lang="en-US" dirty="0" smtClean="0"/>
              <a:t>SVRF calculator</a:t>
            </a:r>
          </a:p>
          <a:p>
            <a:pPr lvl="2"/>
            <a:r>
              <a:rPr lang="en-US" dirty="0" err="1" smtClean="0"/>
              <a:t>Tcl</a:t>
            </a:r>
            <a:endParaRPr lang="en-US" dirty="0" smtClean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Pulling Out All The Stops – Part 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Developed in 2005</a:t>
            </a:r>
          </a:p>
          <a:p>
            <a:r>
              <a:rPr lang="en-US" dirty="0" smtClean="0"/>
              <a:t>Device TVF – </a:t>
            </a:r>
            <a:r>
              <a:rPr lang="en-US" dirty="0" err="1" smtClean="0"/>
              <a:t>Tcl</a:t>
            </a:r>
            <a:r>
              <a:rPr lang="en-US" dirty="0" smtClean="0"/>
              <a:t> based extension to the then existing SVRF Calculator</a:t>
            </a:r>
          </a:p>
          <a:p>
            <a:pPr lvl="0"/>
            <a:r>
              <a:rPr lang="en-US" dirty="0" smtClean="0"/>
              <a:t>Achieved excellent performance by:</a:t>
            </a:r>
          </a:p>
          <a:p>
            <a:pPr lvl="1"/>
            <a:r>
              <a:rPr lang="en-US" baseline="0" dirty="0" smtClean="0"/>
              <a:t>Use TCL_EVAL_GLOBAL</a:t>
            </a:r>
          </a:p>
          <a:p>
            <a:pPr lvl="1"/>
            <a:r>
              <a:rPr lang="en-US" dirty="0" smtClean="0"/>
              <a:t>pre-run compilation using </a:t>
            </a:r>
            <a:r>
              <a:rPr lang="en-US" dirty="0" err="1" smtClean="0"/>
              <a:t>Tcl_EvalObjv</a:t>
            </a:r>
            <a:endParaRPr lang="en-US" dirty="0" smtClean="0"/>
          </a:p>
          <a:p>
            <a:pPr lvl="1"/>
            <a:r>
              <a:rPr lang="en-US" dirty="0" smtClean="0"/>
              <a:t>pre-run data access setup via cached </a:t>
            </a:r>
            <a:r>
              <a:rPr lang="en-US" dirty="0" err="1" smtClean="0"/>
              <a:t>Tcl_Obj</a:t>
            </a:r>
            <a:r>
              <a:rPr lang="en-US" dirty="0" smtClean="0"/>
              <a:t> arguments and results</a:t>
            </a:r>
          </a:p>
          <a:p>
            <a:pPr lvl="1"/>
            <a:r>
              <a:rPr lang="en-US" baseline="0" dirty="0" smtClean="0"/>
              <a:t>End</a:t>
            </a:r>
            <a:r>
              <a:rPr lang="en-US" dirty="0" smtClean="0"/>
              <a:t> users strongly encouraged to write efficient </a:t>
            </a:r>
            <a:r>
              <a:rPr lang="en-US" dirty="0" err="1" smtClean="0"/>
              <a:t>Tcl</a:t>
            </a:r>
            <a:r>
              <a:rPr lang="en-US" dirty="0" smtClean="0"/>
              <a:t> code</a:t>
            </a:r>
          </a:p>
          <a:p>
            <a:pPr lvl="2"/>
            <a:r>
              <a:rPr lang="en-US" dirty="0" smtClean="0"/>
              <a:t>(remember </a:t>
            </a:r>
            <a:r>
              <a:rPr lang="en-US" dirty="0" err="1" smtClean="0"/>
              <a:t>expr</a:t>
            </a:r>
            <a:r>
              <a:rPr lang="en-US" dirty="0" smtClean="0"/>
              <a:t> { ... })</a:t>
            </a:r>
          </a:p>
          <a:p>
            <a:r>
              <a:rPr lang="en-US" baseline="0" dirty="0" smtClean="0"/>
              <a:t>Interpreter was single threaded and computation threads accessed it serially through a lock.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IIT Engr - August 2011 D2S Operations Meeting</a:t>
            </a:r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Initial Use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Originally, </a:t>
            </a:r>
            <a:r>
              <a:rPr lang="en-US" dirty="0" err="1" smtClean="0"/>
              <a:t>Tcl</a:t>
            </a:r>
            <a:r>
              <a:rPr lang="en-US" dirty="0" smtClean="0"/>
              <a:t> was added to avoid having to add looping constructs to our calculator.</a:t>
            </a:r>
          </a:p>
          <a:p>
            <a:r>
              <a:rPr lang="en-US" dirty="0" smtClean="0"/>
              <a:t>Simple call with parameters and return a single result interface.</a:t>
            </a:r>
          </a:p>
          <a:p>
            <a:r>
              <a:rPr lang="en-US" dirty="0" smtClean="0"/>
              <a:t>a few </a:t>
            </a:r>
            <a:r>
              <a:rPr lang="en-US" dirty="0" err="1" smtClean="0"/>
              <a:t>Tcl</a:t>
            </a:r>
            <a:r>
              <a:rPr lang="en-US" dirty="0" smtClean="0"/>
              <a:t> calls per device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   </a:t>
            </a:r>
            <a:r>
              <a:rPr lang="en-US" sz="1800" dirty="0" smtClean="0"/>
              <a:t>p1 = TVF_NUMERIC_FUNCTION::</a:t>
            </a:r>
            <a:r>
              <a:rPr lang="en-US" sz="1800" dirty="0" err="1" smtClean="0"/>
              <a:t>libname</a:t>
            </a:r>
            <a:r>
              <a:rPr lang="en-US" sz="1800" dirty="0" smtClean="0"/>
              <a:t>::</a:t>
            </a:r>
            <a:r>
              <a:rPr lang="en-US" sz="1800" dirty="0" err="1" smtClean="0"/>
              <a:t>procname</a:t>
            </a:r>
            <a:r>
              <a:rPr lang="en-US" sz="1800" dirty="0" smtClean="0"/>
              <a:t>( parm1, parm2, parm3)</a:t>
            </a:r>
          </a:p>
          <a:p>
            <a:pPr>
              <a:buNone/>
            </a:pPr>
            <a:r>
              <a:rPr lang="en-US" sz="1800" dirty="0" smtClean="0"/>
              <a:t>    p2 = TVF_NUMERIC_FUNCTION::</a:t>
            </a:r>
            <a:r>
              <a:rPr lang="en-US" sz="1800" dirty="0" err="1" smtClean="0"/>
              <a:t>libname</a:t>
            </a:r>
            <a:r>
              <a:rPr lang="en-US" sz="1800" dirty="0" smtClean="0"/>
              <a:t>::</a:t>
            </a:r>
            <a:r>
              <a:rPr lang="en-US" sz="1800" dirty="0" err="1" smtClean="0"/>
              <a:t>procname</a:t>
            </a:r>
            <a:r>
              <a:rPr lang="en-US" sz="1800" dirty="0" smtClean="0"/>
              <a:t>( parm4, parm5, parm6)</a:t>
            </a:r>
          </a:p>
          <a:p>
            <a:pPr>
              <a:buNone/>
            </a:pPr>
            <a:endParaRPr lang="en-US" sz="1800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IIT Engr - August 2011 D2S Operations Meeting</a:t>
            </a:r>
            <a:endParaRPr lang="en-US" dirty="0"/>
          </a:p>
        </p:txBody>
      </p:sp>
    </p:spTree>
  </p:cSld>
  <p:clrMapOvr>
    <a:masterClrMapping/>
  </p:clrMapOvr>
  <p:transition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dirty="0" smtClean="0"/>
              <a:t>Early user code tended to look like</a:t>
            </a:r>
            <a:r>
              <a:rPr lang="en-US" baseline="0" dirty="0" smtClean="0"/>
              <a:t> this: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>
              <a:buNone/>
            </a:pPr>
            <a:r>
              <a:rPr lang="en-US" sz="2400" smtClean="0"/>
              <a:t>proc do_calculation my_arr {  </a:t>
            </a:r>
          </a:p>
          <a:p>
            <a:pPr lvl="1">
              <a:buNone/>
            </a:pPr>
            <a:r>
              <a:rPr lang="en-US" sz="2400" smtClean="0"/>
              <a:t>    set entry_count [ $my_arr entry_count ]</a:t>
            </a:r>
          </a:p>
          <a:p>
            <a:pPr lvl="1">
              <a:buNone/>
            </a:pPr>
            <a:r>
              <a:rPr lang="en-US" sz="2400" smtClean="0"/>
              <a:t>    # iterate using an index</a:t>
            </a:r>
          </a:p>
          <a:p>
            <a:pPr lvl="1">
              <a:buNone/>
            </a:pPr>
            <a:r>
              <a:rPr lang="en-US" sz="2400" smtClean="0"/>
              <a:t>    set val 0.0 </a:t>
            </a:r>
          </a:p>
          <a:p>
            <a:pPr lvl="1">
              <a:buNone/>
            </a:pPr>
            <a:r>
              <a:rPr lang="en-US" sz="2400" smtClean="0"/>
              <a:t>    for { set i 0 } { $i &lt; $entry_count } { incr i } { </a:t>
            </a:r>
          </a:p>
          <a:p>
            <a:pPr lvl="1">
              <a:buNone/>
            </a:pPr>
            <a:r>
              <a:rPr lang="en-US" sz="2400" smtClean="0"/>
              <a:t>        set val [ expr { ....  } ] </a:t>
            </a:r>
          </a:p>
          <a:p>
            <a:pPr lvl="1">
              <a:buNone/>
            </a:pPr>
            <a:r>
              <a:rPr lang="en-US" sz="2400" smtClean="0"/>
              <a:t>    }</a:t>
            </a:r>
          </a:p>
          <a:p>
            <a:pPr lvl="1">
              <a:buNone/>
            </a:pPr>
            <a:r>
              <a:rPr lang="en-US" sz="2400" smtClean="0"/>
              <a:t>    return $val</a:t>
            </a:r>
          </a:p>
          <a:p>
            <a:pPr lvl="1">
              <a:buNone/>
            </a:pPr>
            <a:r>
              <a:rPr lang="en-US" sz="2400" smtClean="0"/>
              <a:t>}</a:t>
            </a:r>
          </a:p>
          <a:p>
            <a:pPr lvl="1">
              <a:buNone/>
            </a:pPr>
            <a:r>
              <a:rPr lang="en-US" sz="1600" smtClean="0"/>
              <a:t>(where ... was</a:t>
            </a:r>
            <a:r>
              <a:rPr lang="en-US" sz="1600" baseline="0" smtClean="0"/>
              <a:t> a very long expression)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IIT Engr - August 2011 D2S Operations Meeting</a:t>
            </a:r>
            <a:endParaRPr lang="en-US" dirty="0"/>
          </a:p>
        </p:txBody>
      </p:sp>
    </p:spTree>
  </p:cSld>
  <p:clrMapOvr>
    <a:masterClrMapping/>
  </p:clrMapOvr>
  <p:transition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dirty="0" smtClean="0"/>
              <a:t>8</a:t>
            </a:r>
            <a:r>
              <a:rPr lang="en-US" baseline="0" dirty="0" smtClean="0"/>
              <a:t> years later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dozens of parameters</a:t>
            </a:r>
          </a:p>
          <a:p>
            <a:r>
              <a:rPr lang="en-US" dirty="0" smtClean="0"/>
              <a:t>complex multi-step calculations</a:t>
            </a:r>
          </a:p>
          <a:p>
            <a:r>
              <a:rPr lang="en-US" dirty="0" smtClean="0"/>
              <a:t>returning long string results instead of numbers</a:t>
            </a:r>
          </a:p>
          <a:p>
            <a:r>
              <a:rPr lang="en-US" dirty="0" smtClean="0"/>
              <a:t>dozens of calls per device</a:t>
            </a:r>
          </a:p>
          <a:p>
            <a:r>
              <a:rPr lang="en-US" dirty="0" smtClean="0"/>
              <a:t>So we went from:</a:t>
            </a:r>
          </a:p>
          <a:p>
            <a:pPr lvl="1"/>
            <a:r>
              <a:rPr lang="en-US" dirty="0" smtClean="0"/>
              <a:t>2005</a:t>
            </a:r>
          </a:p>
          <a:p>
            <a:pPr lvl="2"/>
            <a:r>
              <a:rPr lang="en-US" dirty="0" smtClean="0"/>
              <a:t>good scaling across 4-8 processors using a single </a:t>
            </a:r>
            <a:r>
              <a:rPr lang="en-US" dirty="0" err="1" smtClean="0"/>
              <a:t>Tcl</a:t>
            </a:r>
            <a:r>
              <a:rPr lang="en-US" dirty="0" smtClean="0"/>
              <a:t> interpreter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2012</a:t>
            </a:r>
          </a:p>
          <a:p>
            <a:pPr lvl="2"/>
            <a:r>
              <a:rPr lang="en-US" dirty="0" smtClean="0"/>
              <a:t>poor scaling across 8-32 processors using a single </a:t>
            </a:r>
            <a:r>
              <a:rPr lang="en-US" dirty="0" err="1" smtClean="0"/>
              <a:t>Tcl</a:t>
            </a:r>
            <a:r>
              <a:rPr lang="en-US" dirty="0" smtClean="0"/>
              <a:t> interpreter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IIT Engr - August 2011 D2S Operations Meeting</a:t>
            </a:r>
            <a:endParaRPr lang="en-US" dirty="0"/>
          </a:p>
        </p:txBody>
      </p:sp>
    </p:spTree>
  </p:cSld>
  <p:clrMapOvr>
    <a:masterClrMapping/>
  </p:clrMapOvr>
  <p:transition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dirty="0" smtClean="0"/>
              <a:t>So Lets turn on Multi-Threading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Look for information on </a:t>
            </a:r>
            <a:r>
              <a:rPr lang="en-US" dirty="0" err="1" smtClean="0"/>
              <a:t>Tcl</a:t>
            </a:r>
            <a:r>
              <a:rPr lang="en-US" dirty="0" smtClean="0"/>
              <a:t> threads:</a:t>
            </a:r>
          </a:p>
          <a:p>
            <a:endParaRPr lang="en-US" i="1" dirty="0" smtClean="0"/>
          </a:p>
          <a:p>
            <a:pPr>
              <a:buNone/>
            </a:pPr>
            <a:endParaRPr lang="en-US" i="1" dirty="0" smtClean="0"/>
          </a:p>
          <a:p>
            <a:pPr>
              <a:buNone/>
            </a:pPr>
            <a:r>
              <a:rPr lang="en-US" i="1" dirty="0" smtClean="0"/>
              <a:t>"At the C programming level, </a:t>
            </a:r>
            <a:r>
              <a:rPr lang="en-US" i="1" dirty="0" err="1" smtClean="0"/>
              <a:t>Tcl's</a:t>
            </a:r>
            <a:r>
              <a:rPr lang="en-US" i="1" dirty="0" smtClean="0"/>
              <a:t> threading model requires that a </a:t>
            </a:r>
            <a:r>
              <a:rPr lang="en-US" i="1" dirty="0" err="1" smtClean="0"/>
              <a:t>Tcl</a:t>
            </a:r>
            <a:r>
              <a:rPr lang="en-US" i="1" dirty="0" smtClean="0"/>
              <a:t> interpreter be managed by only one thread." p. 322</a:t>
            </a:r>
            <a:endParaRPr lang="en-US" dirty="0" smtClean="0"/>
          </a:p>
          <a:p>
            <a:pPr>
              <a:buNone/>
            </a:pPr>
            <a:endParaRPr lang="en-US" sz="1400" u="sng" dirty="0" smtClean="0"/>
          </a:p>
          <a:p>
            <a:pPr>
              <a:buNone/>
            </a:pPr>
            <a:endParaRPr lang="en-US" sz="1400" u="sng" dirty="0" smtClean="0"/>
          </a:p>
          <a:p>
            <a:pPr>
              <a:buNone/>
            </a:pPr>
            <a:endParaRPr lang="en-US" sz="1400" u="sng" dirty="0" smtClean="0"/>
          </a:p>
          <a:p>
            <a:pPr>
              <a:buNone/>
            </a:pPr>
            <a:endParaRPr lang="en-US" sz="1400" u="sng" dirty="0" smtClean="0"/>
          </a:p>
          <a:p>
            <a:pPr>
              <a:buNone/>
            </a:pPr>
            <a:r>
              <a:rPr lang="en-US" sz="1400" u="sng" dirty="0" smtClean="0"/>
              <a:t>“Practical Programming in </a:t>
            </a:r>
            <a:r>
              <a:rPr lang="en-US" sz="1400" u="sng" dirty="0" err="1" smtClean="0"/>
              <a:t>Tcl</a:t>
            </a:r>
            <a:r>
              <a:rPr lang="en-US" sz="1400" u="sng" dirty="0" smtClean="0"/>
              <a:t> and </a:t>
            </a:r>
            <a:r>
              <a:rPr lang="en-US" sz="1400" u="sng" dirty="0" err="1" smtClean="0"/>
              <a:t>Tk</a:t>
            </a:r>
            <a:r>
              <a:rPr lang="en-US" sz="1400" u="sng" dirty="0" smtClean="0"/>
              <a:t>”</a:t>
            </a:r>
            <a:r>
              <a:rPr lang="en-US" sz="1400" dirty="0" smtClean="0"/>
              <a:t> - Brent B. Welch, Ken Jones, with Jeffrey Hobbs, Prentice Hall, 2003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IIT Engr - August 2011 D2S Operations Meeting</a:t>
            </a:r>
            <a:endParaRPr lang="en-US" dirty="0"/>
          </a:p>
        </p:txBody>
      </p:sp>
    </p:spTree>
  </p:cSld>
  <p:clrMapOvr>
    <a:masterClrMapping/>
  </p:clrMapOvr>
  <p:transition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More about Calibre threading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 smtClean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revision 1.1</a:t>
            </a:r>
          </a:p>
          <a:p>
            <a:pPr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date: 1998/04/10 17:41:31; </a:t>
            </a:r>
          </a:p>
          <a:p>
            <a:pPr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author: ****; state: Exp; </a:t>
            </a:r>
          </a:p>
          <a:p>
            <a:pPr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routines related to flat 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drc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 thread are going be in this file. Currently there is not much in it.</a:t>
            </a:r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IIT Engr - August 2011 D2S Operations Meeting</a:t>
            </a:r>
            <a:endParaRPr lang="en-US" dirty="0"/>
          </a:p>
        </p:txBody>
      </p:sp>
    </p:spTree>
  </p:cSld>
  <p:clrMapOvr>
    <a:masterClrMapping/>
  </p:clrMapOvr>
  <p:transition>
    <p:fade/>
  </p:transition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09"/>
  <p:tag name="MMPROD_UIDATA" val="&lt;database version=&quot;7.0&quot;&gt;&lt;object type=&quot;1&quot; unique_id=&quot;10001&quot;&gt;&lt;object type=&quot;8&quot; unique_id=&quot;10002&quot;&gt;&lt;/object&gt;&lt;object type=&quot;2&quot; unique_id=&quot;10003&quot;&gt;&lt;object type=&quot;3&quot; unique_id=&quot;10153&quot;&gt;&lt;property id=&quot;20148&quot; value=&quot;5&quot;/&gt;&lt;property id=&quot;20300&quot; value=&quot;Slide 1 - &amp;quot;Calibre Auto-Waiver&amp;quot;&quot;/&gt;&lt;property id=&quot;20307&quot; value=&quot;393&quot;/&gt;&lt;/object&gt;&lt;object type=&quot;3&quot; unique_id=&quot;10156&quot;&gt;&lt;property id=&quot;20148&quot; value=&quot;5&quot;/&gt;&lt;property id=&quot;20300&quot; value=&quot;Slide 46&quot;/&gt;&lt;property id=&quot;20307&quot; value=&quot;377&quot;/&gt;&lt;/object&gt;&lt;object type=&quot;3&quot; unique_id=&quot;11389&quot;&gt;&lt;property id=&quot;20148&quot; value=&quot;5&quot;/&gt;&lt;property id=&quot;20300&quot; value=&quot;Slide 2 - &amp;quot;Agenda&amp;quot;&quot;/&gt;&lt;property id=&quot;20307&quot; value=&quot;394&quot;/&gt;&lt;/object&gt;&lt;object type=&quot;3&quot; unique_id=&quot;11477&quot;&gt;&lt;property id=&quot;20148&quot; value=&quot;5&quot;/&gt;&lt;property id=&quot;20300&quot; value=&quot;Slide 3 - &amp;quot;Problem: Market Trends&amp;quot;&quot;/&gt;&lt;property id=&quot;20307&quot; value=&quot;401&quot;/&gt;&lt;/object&gt;&lt;object type=&quot;3&quot; unique_id=&quot;11478&quot;&gt;&lt;property id=&quot;20148&quot; value=&quot;5&quot;/&gt;&lt;property id=&quot;20300&quot; value=&quot;Slide 4 - &amp;quot;Problem: Traditional IP Waivers Dilemma&amp;quot;&quot;/&gt;&lt;property id=&quot;20307&quot; value=&quot;402&quot;/&gt;&lt;/object&gt;&lt;object type=&quot;3&quot; unique_id=&quot;11480&quot;&gt;&lt;property id=&quot;20148&quot; value=&quot;5&quot;/&gt;&lt;property id=&quot;20300&quot; value=&quot;Slide 7 - &amp;quot;Alternatives: How Auto-Waiver Compares?&amp;quot;&quot;/&gt;&lt;property id=&quot;20307&quot; value=&quot;403&quot;/&gt;&lt;/object&gt;&lt;object type=&quot;3&quot; unique_id=&quot;11484&quot;&gt;&lt;property id=&quot;20148&quot; value=&quot;5&quot;/&gt;&lt;property id=&quot;20300&quot; value=&quot;Slide 8 - &amp;quot;Success Story: Auto-Waivers&amp;quot;&quot;/&gt;&lt;property id=&quot;20307&quot; value=&quot;406&quot;/&gt;&lt;/object&gt;&lt;object type=&quot;3&quot; unique_id=&quot;11615&quot;&gt;&lt;property id=&quot;20148&quot; value=&quot;5&quot;/&gt;&lt;property id=&quot;20300&quot; value=&quot;Slide 10 - &amp;quot;Calibre Auto-Waiver:&amp;#x0D;&amp;#x0A;Capturing Waivers in IP&amp;quot;&quot;/&gt;&lt;property id=&quot;20307&quot; value=&quot;407&quot;/&gt;&lt;/object&gt;&lt;object type=&quot;3&quot; unique_id=&quot;11798&quot;&gt;&lt;property id=&quot;20148&quot; value=&quot;5&quot;/&gt;&lt;property id=&quot;20300&quot; value=&quot;Slide 5 - &amp;quot;Most Common Approach: Marker Layer&amp;quot;&quot;/&gt;&lt;property id=&quot;20307&quot; value=&quot;408&quot;/&gt;&lt;/object&gt;&lt;object type=&quot;3&quot; unique_id=&quot;11799&quot;&gt;&lt;property id=&quot;20148&quot; value=&quot;5&quot;/&gt;&lt;property id=&quot;20300&quot; value=&quot;Slide 6 - &amp;quot;Calibre Auto-Waiver Approach&amp;quot;&quot;/&gt;&lt;property id=&quot;20307&quot; value=&quot;409&quot;/&gt;&lt;/object&gt;&lt;object type=&quot;3&quot; unique_id=&quot;11800&quot;&gt;&lt;property id=&quot;20148&quot; value=&quot;5&quot;/&gt;&lt;property id=&quot;20300&quot; value=&quot;Slide 11 - &amp;quot;Capturing Waivers&amp;quot;&quot;/&gt;&lt;property id=&quot;20307&quot; value=&quot;410&quot;/&gt;&lt;/object&gt;&lt;object type=&quot;3&quot; unique_id=&quot;11801&quot;&gt;&lt;property id=&quot;20148&quot; value=&quot;5&quot;/&gt;&lt;property id=&quot;20300&quot; value=&quot;Slide 12 - &amp;quot;How to ensure that a GDS waiver is not edited?&amp;quot;&quot;/&gt;&lt;property id=&quot;20307&quot; value=&quot;417&quot;/&gt;&lt;/object&gt;&lt;object type=&quot;3&quot; unique_id=&quot;11802&quot;&gt;&lt;property id=&quot;20148&quot; value=&quot;5&quot;/&gt;&lt;property id=&quot;20300&quot; value=&quot;Slide 13 - &amp;quot;Enabling Marginality on Use of Waiver Shapes&amp;quot;&quot;/&gt;&lt;property id=&quot;20307&quot; value=&quot;418&quot;/&gt;&lt;/object&gt;&lt;object type=&quot;3&quot; unique_id=&quot;11803&quot;&gt;&lt;property id=&quot;20148&quot; value=&quot;5&quot;/&gt;&lt;property id=&quot;20300&quot; value=&quot;Slide 14 - &amp;quot;Allowing Multiple Overlaps?&amp;quot;&quot;/&gt;&lt;property id=&quot;20307&quot; value=&quot;414&quot;/&gt;&lt;/object&gt;&lt;object type=&quot;3&quot; unique_id=&quot;11804&quot;&gt;&lt;property id=&quot;20148&quot; value=&quot;5&quot;/&gt;&lt;property id=&quot;20300&quot; value=&quot;Slide 15 - &amp;quot;Tolerances for Waiver Overlap?&amp;quot;&quot;/&gt;&lt;property id=&quot;20307&quot; value=&quot;415&quot;/&gt;&lt;/object&gt;&lt;object type=&quot;3&quot; unique_id=&quot;11805&quot;&gt;&lt;property id=&quot;20148&quot; value=&quot;5&quot;/&gt;&lt;property id=&quot;20300&quot; value=&quot;Slide 16 - &amp;quot;Allowing Tolerances for Waiving&amp;quot;&quot;/&gt;&lt;property id=&quot;20307&quot; value=&quot;416&quot;/&gt;&lt;/object&gt;&lt;object type=&quot;3&quot; unique_id=&quot;11806&quot;&gt;&lt;property id=&quot;20148&quot; value=&quot;5&quot;/&gt;&lt;property id=&quot;20300&quot; value=&quot;Slide 17 - &amp;quot;The Waiver Setup File&amp;quot;&quot;/&gt;&lt;property id=&quot;20307&quot; value=&quot;412&quot;/&gt;&lt;/object&gt;&lt;object type=&quot;3&quot; unique_id=&quot;11807&quot;&gt;&lt;property id=&quot;20148&quot; value=&quot;5&quot;/&gt;&lt;property id=&quot;20300&quot; value=&quot;Slide 20 - &amp;quot;Waiver_Flow Executable&amp;quot;&quot;/&gt;&lt;property id=&quot;20307&quot; value=&quot;411&quot;/&gt;&lt;/object&gt;&lt;object type=&quot;3&quot; unique_id=&quot;11808&quot;&gt;&lt;property id=&quot;20148&quot; value=&quot;5&quot;/&gt;&lt;property id=&quot;20300&quot; value=&quot;Slide 22 - &amp;quot;Waiver_Flow:&amp;#x0D;&amp;#x0A;Capturing the Cell Results to Waive&amp;quot;&quot;/&gt;&lt;property id=&quot;20307&quot; value=&quot;413&quot;/&gt;&lt;/object&gt;&lt;object type=&quot;3&quot; unique_id=&quot;11918&quot;&gt;&lt;property id=&quot;20148&quot; value=&quot;5&quot;/&gt;&lt;property id=&quot;20300&quot; value=&quot;Slide 18 - &amp;quot;Tracing Waivers&amp;quot;&quot;/&gt;&lt;property id=&quot;20307&quot; value=&quot;419&quot;/&gt;&lt;/object&gt;&lt;object type=&quot;3&quot; unique_id=&quot;11919&quot;&gt;&lt;property id=&quot;20148&quot; value=&quot;5&quot;/&gt;&lt;property id=&quot;20300&quot; value=&quot;Slide 19 - &amp;quot;How to create the waivers?&amp;quot;&quot;/&gt;&lt;property id=&quot;20307&quot; value=&quot;420&quot;/&gt;&lt;/object&gt;&lt;object type=&quot;3&quot; unique_id=&quot;11989&quot;&gt;&lt;property id=&quot;20148&quot; value=&quot;5&quot;/&gt;&lt;property id=&quot;20300&quot; value=&quot;Slide 21 - &amp;quot;The Waiver Setup File Options for Waiver_flow Executable&amp;quot;&quot;/&gt;&lt;property id=&quot;20307&quot; value=&quot;421&quot;/&gt;&lt;/object&gt;&lt;object type=&quot;3&quot; unique_id=&quot;12182&quot;&gt;&lt;property id=&quot;20148&quot; value=&quot;5&quot;/&gt;&lt;property id=&quot;20300&quot; value=&quot;Slide 23 - &amp;quot;Generating Waivers from RVE&amp;quot;&quot;/&gt;&lt;property id=&quot;20307&quot; value=&quot;422&quot;/&gt;&lt;/object&gt;&lt;object type=&quot;3&quot; unique_id=&quot;12283&quot;&gt;&lt;property id=&quot;20148&quot; value=&quot;5&quot;/&gt;&lt;property id=&quot;20300&quot; value=&quot;Slide 25 - &amp;quot;Cautions When Generating Waivers from RVE or ASCII Results Database Files&amp;quot;&quot;/&gt;&lt;property id=&quot;20307&quot; value=&quot;423&quot;/&gt;&lt;/object&gt;&lt;object type=&quot;3&quot; unique_id=&quot;12362&quot;&gt;&lt;property id=&quot;20148&quot; value=&quot;5&quot;/&gt;&lt;property id=&quot;20300&quot; value=&quot;Slide 24 - &amp;quot;Convertiong ASCII DRC Results Files&amp;quot;&quot;/&gt;&lt;property id=&quot;20307&quot; value=&quot;424&quot;/&gt;&lt;/object&gt;&lt;object type=&quot;3&quot; unique_id=&quot;12444&quot;&gt;&lt;property id=&quot;20148&quot; value=&quot;5&quot;/&gt;&lt;property id=&quot;20300&quot; value=&quot;Slide 39 - &amp;quot;To Merge or Not to Merge?&amp;quot;&quot;/&gt;&lt;property id=&quot;20307&quot; value=&quot;425&quot;/&gt;&lt;/object&gt;&lt;object type=&quot;3&quot; unique_id=&quot;12585&quot;&gt;&lt;property id=&quot;20148&quot; value=&quot;5&quot;/&gt;&lt;property id=&quot;20300&quot; value=&quot;Slide 28 - &amp;quot;The Waiver Setup File Options for DRC Run&amp;quot;&quot;/&gt;&lt;property id=&quot;20307&quot; value=&quot;426&quot;/&gt;&lt;/object&gt;&lt;object type=&quot;3&quot; unique_id=&quot;12818&quot;&gt;&lt;property id=&quot;20148&quot; value=&quot;5&quot;/&gt;&lt;property id=&quot;20300&quot; value=&quot;Slide 26 - &amp;quot;Eliminating Waived Results at Run Time&amp;quot;&quot;/&gt;&lt;property id=&quot;20307&quot; value=&quot;427&quot;/&gt;&lt;/object&gt;&lt;object type=&quot;3&quot; unique_id=&quot;12819&quot;&gt;&lt;property id=&quot;20148&quot; value=&quot;5&quot;/&gt;&lt;property id=&quot;20300&quot; value=&quot;Slide 27 - &amp;quot;Using Captured Waivers to Remove False Errors at DRC Runtime&amp;quot;&quot;/&gt;&lt;property id=&quot;20307&quot; value=&quot;428&quot;/&gt;&lt;/object&gt;&lt;object type=&quot;3&quot; unique_id=&quot;13068&quot;&gt;&lt;property id=&quot;20148&quot; value=&quot;5&quot;/&gt;&lt;property id=&quot;20300&quot; value=&quot;Slide 9 - &amp;quot;Calibre Auto-Waiver Approach&amp;quot;&quot;/&gt;&lt;property id=&quot;20307&quot; value=&quot;429&quot;/&gt;&lt;/object&gt;&lt;object type=&quot;3&quot; unique_id=&quot;13325&quot;&gt;&lt;property id=&quot;20148&quot; value=&quot;5&quot;/&gt;&lt;property id=&quot;20300&quot; value=&quot;Slide 29 - &amp;quot;Example 1&amp;quot;&quot;/&gt;&lt;property id=&quot;20307&quot; value=&quot;430&quot;/&gt;&lt;/object&gt;&lt;object type=&quot;3&quot; unique_id=&quot;13326&quot;&gt;&lt;property id=&quot;20148&quot; value=&quot;5&quot;/&gt;&lt;property id=&quot;20300&quot; value=&quot;Slide 30 - &amp;quot;Example 2&amp;quot;&quot;/&gt;&lt;property id=&quot;20307&quot; value=&quot;431&quot;/&gt;&lt;/object&gt;&lt;object type=&quot;3&quot; unique_id=&quot;13327&quot;&gt;&lt;property id=&quot;20148&quot; value=&quot;5&quot;/&gt;&lt;property id=&quot;20300&quot; value=&quot;Slide 31 - &amp;quot;Example 3&amp;quot;&quot;/&gt;&lt;property id=&quot;20307&quot; value=&quot;432&quot;/&gt;&lt;/object&gt;&lt;object type=&quot;3&quot; unique_id=&quot;13328&quot;&gt;&lt;property id=&quot;20148&quot; value=&quot;5&quot;/&gt;&lt;property id=&quot;20300&quot; value=&quot;Slide 32 - &amp;quot;Example 4&amp;quot;&quot;/&gt;&lt;property id=&quot;20307&quot; value=&quot;433&quot;/&gt;&lt;/object&gt;&lt;object type=&quot;3&quot; unique_id=&quot;13329&quot;&gt;&lt;property id=&quot;20148&quot; value=&quot;5&quot;/&gt;&lt;property id=&quot;20300&quot; value=&quot;Slide 35 - &amp;quot;Waiver Summary File&amp;quot;&quot;/&gt;&lt;property id=&quot;20307&quot; value=&quot;434&quot;/&gt;&lt;/object&gt;&lt;object type=&quot;3&quot; unique_id=&quot;13330&quot;&gt;&lt;property id=&quot;20148&quot; value=&quot;5&quot;/&gt;&lt;property id=&quot;20300&quot; value=&quot;Slide 36 - &amp;quot;Debugging Results&amp;quot;&quot;/&gt;&lt;property id=&quot;20307&quot; value=&quot;435&quot;/&gt;&lt;/object&gt;&lt;object type=&quot;3&quot; unique_id=&quot;13521&quot;&gt;&lt;property id=&quot;20148&quot; value=&quot;5&quot;/&gt;&lt;property id=&quot;20300&quot; value=&quot;Slide 37 - &amp;quot;Debugging Results&amp;quot;&quot;/&gt;&lt;property id=&quot;20307&quot; value=&quot;436&quot;/&gt;&lt;/object&gt;&lt;object type=&quot;3&quot; unique_id=&quot;13639&quot;&gt;&lt;property id=&quot;20148&quot; value=&quot;5&quot;/&gt;&lt;property id=&quot;20300&quot; value=&quot;Slide 38 - &amp;quot;Calibre Auto-Waiver: Frequently Asked Questions&amp;quot;&quot;/&gt;&lt;property id=&quot;20307&quot; value=&quot;437&quot;/&gt;&lt;/object&gt;&lt;object type=&quot;3&quot; unique_id=&quot;14240&quot;&gt;&lt;property id=&quot;20148&quot; value=&quot;5&quot;/&gt;&lt;property id=&quot;20300&quot; value=&quot;Slide 33 - &amp;quot;Runtime Impacts&amp;quot;&quot;/&gt;&lt;property id=&quot;20307&quot; value=&quot;438&quot;/&gt;&lt;/object&gt;&lt;object type=&quot;3&quot; unique_id=&quot;14241&quot;&gt;&lt;property id=&quot;20148&quot; value=&quot;5&quot;/&gt;&lt;property id=&quot;20300&quot; value=&quot;Slide 34 - &amp;quot;Debugging Waived Results&amp;quot;&quot;/&gt;&lt;property id=&quot;20307&quot; value=&quot;439&quot;/&gt;&lt;/object&gt;&lt;object type=&quot;3&quot; unique_id=&quot;14914&quot;&gt;&lt;property id=&quot;20148&quot; value=&quot;5&quot;/&gt;&lt;property id=&quot;20300&quot; value=&quot;Slide 40 - &amp;quot;What Criteria Should I Set?&amp;quot;&quot;/&gt;&lt;property id=&quot;20307&quot; value=&quot;440&quot;/&gt;&lt;/object&gt;&lt;object type=&quot;3&quot; unique_id=&quot;14915&quot;&gt;&lt;property id=&quot;20148&quot; value=&quot;5&quot;/&gt;&lt;property id=&quot;20300&quot; value=&quot;Slide 42 - &amp;quot;What if I change the names of my IP cells?&amp;quot;&quot;/&gt;&lt;property id=&quot;20307&quot; value=&quot;441&quot;/&gt;&lt;/object&gt;&lt;object type=&quot;3&quot; unique_id=&quot;14916&quot;&gt;&lt;property id=&quot;20148&quot; value=&quot;5&quot;/&gt;&lt;property id=&quot;20300&quot; value=&quot;Slide 43 - &amp;quot;Can we support other design databases?&amp;quot;&quot;/&gt;&lt;property id=&quot;20307&quot; value=&quot;442&quot;/&gt;&lt;/object&gt;&lt;object type=&quot;3&quot; unique_id=&quot;15052&quot;&gt;&lt;property id=&quot;20148&quot; value=&quot;5&quot;/&gt;&lt;property id=&quot;20300&quot; value=&quot;Slide 41 - &amp;quot;Should I use a waiver description file or put the criteria as text in the gds?&amp;quot;&quot;/&gt;&lt;property id=&quot;20307&quot; value=&quot;443&quot;/&gt;&lt;/object&gt;&lt;object type=&quot;3&quot; unique_id=&quot;15191&quot;&gt;&lt;property id=&quot;20148&quot; value=&quot;5&quot;/&gt;&lt;property id=&quot;20300&quot; value=&quot;Slide 44 - &amp;quot;Can I waive ERC rules in my LVS run?&amp;quot;&quot;/&gt;&lt;property id=&quot;20307&quot; value=&quot;444&quot;/&gt;&lt;/object&gt;&lt;object type=&quot;3&quot; unique_id=&quot;15333&quot;&gt;&lt;property id=&quot;20148&quot; value=&quot;5&quot;/&gt;&lt;property id=&quot;20300&quot; value=&quot;Slide 45 - &amp;quot;Can I waive CFA rules in my DFM run?&amp;quot;&quot;/&gt;&lt;property id=&quot;20307&quot; value=&quot;445&quot;/&gt;&lt;/object&gt;&lt;/object&gt;&lt;/object&gt;&lt;/database&gt;"/>
  <p:tag name="SECTOMILLISECCONVERTED" val="1"/>
</p:tagLst>
</file>

<file path=ppt/theme/theme1.xml><?xml version="1.0" encoding="utf-8"?>
<a:theme xmlns:a="http://schemas.openxmlformats.org/drawingml/2006/main" name="MentorGraphics2007">
  <a:themeElements>
    <a:clrScheme name="Mentor Template A Jan 2010">
      <a:dk1>
        <a:srgbClr val="333333"/>
      </a:dk1>
      <a:lt1>
        <a:srgbClr val="FFFFFF"/>
      </a:lt1>
      <a:dk2>
        <a:srgbClr val="333333"/>
      </a:dk2>
      <a:lt2>
        <a:srgbClr val="5F5F5F"/>
      </a:lt2>
      <a:accent1>
        <a:srgbClr val="99CCFF"/>
      </a:accent1>
      <a:accent2>
        <a:srgbClr val="333399"/>
      </a:accent2>
      <a:accent3>
        <a:srgbClr val="009999"/>
      </a:accent3>
      <a:accent4>
        <a:srgbClr val="99CC00"/>
      </a:accent4>
      <a:accent5>
        <a:srgbClr val="AE67FF"/>
      </a:accent5>
      <a:accent6>
        <a:srgbClr val="F9A70F"/>
      </a:accent6>
      <a:hlink>
        <a:srgbClr val="1950FF"/>
      </a:hlink>
      <a:folHlink>
        <a:srgbClr val="EA0000"/>
      </a:folHlink>
    </a:clrScheme>
    <a:fontScheme name="Mentor2007  revA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defRPr sz="2000" dirty="0"/>
        </a:defPPr>
      </a:lstStyle>
    </a:tx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1C1C1C"/>
        </a:dk1>
        <a:lt1>
          <a:srgbClr val="FFFFFF"/>
        </a:lt1>
        <a:dk2>
          <a:srgbClr val="1C1C1C"/>
        </a:dk2>
        <a:lt2>
          <a:srgbClr val="808080"/>
        </a:lt2>
        <a:accent1>
          <a:srgbClr val="FFCC00"/>
        </a:accent1>
        <a:accent2>
          <a:srgbClr val="6666FF"/>
        </a:accent2>
        <a:accent3>
          <a:srgbClr val="FFFFFF"/>
        </a:accent3>
        <a:accent4>
          <a:srgbClr val="161616"/>
        </a:accent4>
        <a:accent5>
          <a:srgbClr val="FFE2AA"/>
        </a:accent5>
        <a:accent6>
          <a:srgbClr val="5C5CE7"/>
        </a:accent6>
        <a:hlink>
          <a:srgbClr val="FF6600"/>
        </a:hlink>
        <a:folHlink>
          <a:srgbClr val="00CC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1C1C1C"/>
        </a:dk1>
        <a:lt1>
          <a:srgbClr val="FFFFFF"/>
        </a:lt1>
        <a:dk2>
          <a:srgbClr val="1C1C1C"/>
        </a:dk2>
        <a:lt2>
          <a:srgbClr val="808080"/>
        </a:lt2>
        <a:accent1>
          <a:srgbClr val="FF9900"/>
        </a:accent1>
        <a:accent2>
          <a:srgbClr val="333399"/>
        </a:accent2>
        <a:accent3>
          <a:srgbClr val="FFFFFF"/>
        </a:accent3>
        <a:accent4>
          <a:srgbClr val="161616"/>
        </a:accent4>
        <a:accent5>
          <a:srgbClr val="FFCAAA"/>
        </a:accent5>
        <a:accent6>
          <a:srgbClr val="2D2D8A"/>
        </a:accent6>
        <a:hlink>
          <a:srgbClr val="A50021"/>
        </a:hlink>
        <a:folHlink>
          <a:srgbClr val="0099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1C1C1C"/>
        </a:dk1>
        <a:lt1>
          <a:srgbClr val="FFFFFF"/>
        </a:lt1>
        <a:dk2>
          <a:srgbClr val="1C1C1C"/>
        </a:dk2>
        <a:lt2>
          <a:srgbClr val="808080"/>
        </a:lt2>
        <a:accent1>
          <a:srgbClr val="99CC00"/>
        </a:accent1>
        <a:accent2>
          <a:srgbClr val="008BEA"/>
        </a:accent2>
        <a:accent3>
          <a:srgbClr val="FFFFFF"/>
        </a:accent3>
        <a:accent4>
          <a:srgbClr val="161616"/>
        </a:accent4>
        <a:accent5>
          <a:srgbClr val="CAE2AA"/>
        </a:accent5>
        <a:accent6>
          <a:srgbClr val="007DD4"/>
        </a:accent6>
        <a:hlink>
          <a:srgbClr val="F9A70F"/>
        </a:hlink>
        <a:folHlink>
          <a:srgbClr val="EA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1C1C1C"/>
        </a:dk1>
        <a:lt1>
          <a:srgbClr val="FFFFFF"/>
        </a:lt1>
        <a:dk2>
          <a:srgbClr val="1C1C1C"/>
        </a:dk2>
        <a:lt2>
          <a:srgbClr val="808080"/>
        </a:lt2>
        <a:accent1>
          <a:srgbClr val="99CC00"/>
        </a:accent1>
        <a:accent2>
          <a:srgbClr val="008BEA"/>
        </a:accent2>
        <a:accent3>
          <a:srgbClr val="FFFFFF"/>
        </a:accent3>
        <a:accent4>
          <a:srgbClr val="161616"/>
        </a:accent4>
        <a:accent5>
          <a:srgbClr val="CAE2AA"/>
        </a:accent5>
        <a:accent6>
          <a:srgbClr val="007DD4"/>
        </a:accent6>
        <a:hlink>
          <a:srgbClr val="F9A70F"/>
        </a:hlink>
        <a:folHlink>
          <a:srgbClr val="BB0ED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333333"/>
        </a:dk1>
        <a:lt1>
          <a:srgbClr val="FFFFFF"/>
        </a:lt1>
        <a:dk2>
          <a:srgbClr val="333333"/>
        </a:dk2>
        <a:lt2>
          <a:srgbClr val="5F5F5F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2A2A2A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333333"/>
        </a:dk1>
        <a:lt1>
          <a:srgbClr val="FFFFFF"/>
        </a:lt1>
        <a:dk2>
          <a:srgbClr val="333333"/>
        </a:dk2>
        <a:lt2>
          <a:srgbClr val="5F5F5F"/>
        </a:lt2>
        <a:accent1>
          <a:srgbClr val="99CCFF"/>
        </a:accent1>
        <a:accent2>
          <a:srgbClr val="333399"/>
        </a:accent2>
        <a:accent3>
          <a:srgbClr val="FFFFFF"/>
        </a:accent3>
        <a:accent4>
          <a:srgbClr val="2A2A2A"/>
        </a:accent4>
        <a:accent5>
          <a:srgbClr val="CAE2F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C48B30546B6CC41B7EBB762BD8BF5E2" ma:contentTypeVersion="0" ma:contentTypeDescription="Create a new document." ma:contentTypeScope="" ma:versionID="2c48837dd285abfc077cf85976805b7b">
  <xsd:schema xmlns:xsd="http://www.w3.org/2001/XMLSchema" xmlns:p="http://schemas.microsoft.com/office/2006/metadata/properties" targetNamespace="http://schemas.microsoft.com/office/2006/metadata/properties" ma:root="true" ma:fieldsID="4aeb20c0e3442673af7ee1078645876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Props1.xml><?xml version="1.0" encoding="utf-8"?>
<ds:datastoreItem xmlns:ds="http://schemas.openxmlformats.org/officeDocument/2006/customXml" ds:itemID="{B6C24B03-D494-4DAD-AC88-D90E1001E47F}">
  <ds:schemaRefs>
    <ds:schemaRef ds:uri="http://schemas.microsoft.com/office/2006/metadata/properties"/>
  </ds:schemaRefs>
</ds:datastoreItem>
</file>

<file path=customXml/itemProps2.xml><?xml version="1.0" encoding="utf-8"?>
<ds:datastoreItem xmlns:ds="http://schemas.openxmlformats.org/officeDocument/2006/customXml" ds:itemID="{186F4598-D343-44C0-B636-F206ABAB0DB1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A654C721-F52D-4F54-9395-4CFA7D574D0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MentorGraphics2007</Template>
  <TotalTime>18125</TotalTime>
  <Words>885</Words>
  <Application>Microsoft Office PowerPoint</Application>
  <PresentationFormat>Letter Paper (8.5x11 in)</PresentationFormat>
  <Paragraphs>141</Paragraphs>
  <Slides>16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MentorGraphics2007</vt:lpstr>
      <vt:lpstr>Tcl/Tk Conference 2012  Pulling Out All The Stops – Part II</vt:lpstr>
      <vt:lpstr>Purpose of the talk</vt:lpstr>
      <vt:lpstr>Context Application</vt:lpstr>
      <vt:lpstr>Pulling Out All The Stops – Part I</vt:lpstr>
      <vt:lpstr>Initial Use</vt:lpstr>
      <vt:lpstr>Early user code tended to look like this:</vt:lpstr>
      <vt:lpstr>8 years later</vt:lpstr>
      <vt:lpstr>So Lets turn on Multi-Threading</vt:lpstr>
      <vt:lpstr>More about Calibre threading</vt:lpstr>
      <vt:lpstr>Task Queue and thread pool pattern</vt:lpstr>
      <vt:lpstr>Task Queue and Thread Pool API</vt:lpstr>
      <vt:lpstr>How to clean up the interpreters?</vt:lpstr>
      <vt:lpstr>Gerald spotted the problem</vt:lpstr>
      <vt:lpstr>Review the documentation</vt:lpstr>
      <vt:lpstr>MT Performance</vt:lpstr>
      <vt:lpstr>Slide 16</vt:lpstr>
    </vt:vector>
  </TitlesOfParts>
  <Manager>Michael Buehler-Garcia</Manager>
  <Company>Mentor Graphics Corp</Company>
  <LinksUpToDate>false</LinksUpToDate>
  <SharedDoc>false</SharedDoc>
  <HyperlinkBase>www.mentor.com</HyperlinkBase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D2S Divisional Ops: IIT Marketing February 18, 2010</dc:title>
  <dc:creator>josephd</dc:creator>
  <cp:lastModifiedBy>pbrooks</cp:lastModifiedBy>
  <cp:revision>798</cp:revision>
  <dcterms:created xsi:type="dcterms:W3CDTF">2010-05-07T17:00:13Z</dcterms:created>
  <dcterms:modified xsi:type="dcterms:W3CDTF">2012-11-15T16:29:48Z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0x0101006C48B30546B6CC41B7EBB762BD8BF5E2</vt:lpwstr>
  </property>
</Properties>
</file>